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259" r:id="rId16"/>
    <p:sldId id="300" r:id="rId17"/>
    <p:sldId id="334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49" r:id="rId32"/>
    <p:sldId id="350" r:id="rId33"/>
    <p:sldId id="317" r:id="rId34"/>
    <p:sldId id="318" r:id="rId35"/>
    <p:sldId id="351" r:id="rId36"/>
    <p:sldId id="314" r:id="rId37"/>
    <p:sldId id="319" r:id="rId38"/>
    <p:sldId id="322" r:id="rId39"/>
    <p:sldId id="321" r:id="rId40"/>
    <p:sldId id="320" r:id="rId41"/>
    <p:sldId id="324" r:id="rId42"/>
    <p:sldId id="332" r:id="rId43"/>
    <p:sldId id="325" r:id="rId44"/>
    <p:sldId id="333" r:id="rId45"/>
    <p:sldId id="323" r:id="rId46"/>
    <p:sldId id="326" r:id="rId47"/>
    <p:sldId id="327" r:id="rId48"/>
    <p:sldId id="328" r:id="rId49"/>
    <p:sldId id="329" r:id="rId50"/>
    <p:sldId id="331" r:id="rId51"/>
  </p:sldIdLst>
  <p:sldSz cx="9144000" cy="6858000" type="screen4x3"/>
  <p:notesSz cx="6769100" cy="9906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얕은샘물M" panose="02030600000101010101" pitchFamily="18" charset="-127"/>
        <a:ea typeface="HY얕은샘물M" panose="02030600000101010101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FF"/>
    <a:srgbClr val="66FF99"/>
    <a:srgbClr val="FF66CC"/>
    <a:srgbClr val="FFFF66"/>
    <a:srgbClr val="66FF33"/>
    <a:srgbClr val="99CCFF"/>
    <a:srgbClr val="FF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82" autoAdjust="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E21C-6D85-464F-AC72-9DE998852F6F}" type="datetimeFigureOut">
              <a:rPr lang="ko-KR" altLang="en-US" smtClean="0"/>
              <a:t>2017-09-06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92BD7-DB4D-4484-AFEF-F9FDE1F86F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489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37EA-468A-400A-B6DF-DD22C3B2EF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678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4B9E1-D336-4B9A-BB4C-21E1F1C6C3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486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4BFF5-E110-4882-953E-44D6289AC2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696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922C5-A538-444C-9AD8-D0D5FB7E7F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807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C358C-831C-455B-BCB2-9BCE2888A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69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59DEF-8881-4E5F-943E-37C04A9118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852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74883-A5CC-4C80-8487-5F87D06277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81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D9A76-D4CF-4340-AD2B-9CC78BB06F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BC42F-030F-4030-8E04-47A0A20A28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544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3E82C-236B-478B-8775-3ED347F82C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267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57641-49A1-4F91-9B57-7EFD72E3BB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174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anose="020B0600000101010101" pitchFamily="34" charset="-127"/>
                <a:ea typeface="굴림" panose="020B0600000101010101" pitchFamily="34" charset="-127"/>
              </a:defRPr>
            </a:lvl1pPr>
          </a:lstStyle>
          <a:p>
            <a:fld id="{3118D080-F672-4438-ADD8-822DC37DFF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2"/>
          <p:cNvSpPr txBox="1">
            <a:spLocks noChangeArrowheads="1"/>
          </p:cNvSpPr>
          <p:nvPr/>
        </p:nvSpPr>
        <p:spPr bwMode="auto">
          <a:xfrm>
            <a:off x="1042988" y="1700213"/>
            <a:ext cx="6769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 b="1" dirty="0">
                <a:latin typeface="HY견고딕" pitchFamily="18" charset="-127"/>
                <a:ea typeface="HY견고딕" pitchFamily="18" charset="-127"/>
              </a:rPr>
              <a:t>스포츠 마케팅 개론</a:t>
            </a:r>
          </a:p>
        </p:txBody>
      </p:sp>
      <p:sp>
        <p:nvSpPr>
          <p:cNvPr id="2051" name="Text Box 43"/>
          <p:cNvSpPr txBox="1">
            <a:spLocks noChangeArrowheads="1"/>
          </p:cNvSpPr>
          <p:nvPr/>
        </p:nvSpPr>
        <p:spPr bwMode="auto">
          <a:xfrm>
            <a:off x="2411413" y="5786438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 dirty="0"/>
              <a:t>상명대학교 오일영 교수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49139" r="41096" b="8189"/>
          <a:stretch>
            <a:fillRect/>
          </a:stretch>
        </p:blipFill>
        <p:spPr bwMode="auto">
          <a:xfrm>
            <a:off x="214313" y="2644775"/>
            <a:ext cx="5802312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71438"/>
            <a:ext cx="8893175" cy="503237"/>
            <a:chOff x="158" y="119"/>
            <a:chExt cx="5444" cy="317"/>
          </a:xfrm>
        </p:grpSpPr>
        <p:pic>
          <p:nvPicPr>
            <p:cNvPr id="2054" name="Picture 9" descr="상명대로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6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endParaRPr lang="en-US" altLang="ko-KR" sz="16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11281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188" y="1052513"/>
            <a:ext cx="3097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1). </a:t>
            </a:r>
            <a:r>
              <a:rPr lang="ko-KR" altLang="en-US" sz="2400" dirty="0"/>
              <a:t>스포츠의 의미와 정의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11188" y="1557338"/>
            <a:ext cx="7848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● 넓은 의미 </a:t>
            </a:r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신체활동의 복합체 </a:t>
            </a:r>
            <a:endParaRPr lang="en-US" altLang="ko-KR" sz="18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놀이나 게임보다는 정형화</a:t>
            </a:r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규칙화</a:t>
            </a:r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물질화 되어 있고 인간의 모든 행위가 동원된 신체활동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971550" y="2852738"/>
            <a:ext cx="6913563" cy="3024187"/>
          </a:xfrm>
          <a:prstGeom prst="rect">
            <a:avLst/>
          </a:prstGeom>
          <a:solidFill>
            <a:srgbClr val="9999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971550" y="3573463"/>
            <a:ext cx="5545138" cy="2303462"/>
          </a:xfrm>
          <a:prstGeom prst="rect">
            <a:avLst/>
          </a:prstGeom>
          <a:solidFill>
            <a:srgbClr val="99C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971550" y="4292600"/>
            <a:ext cx="3960813" cy="158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71550" y="5300663"/>
            <a:ext cx="2160588" cy="576262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 algn="ctr">
              <a:defRPr/>
            </a:pPr>
            <a:r>
              <a:rPr lang="en-US" altLang="ko-KR" sz="1800" dirty="0">
                <a:latin typeface="휴먼모음T" pitchFamily="18" charset="-127"/>
                <a:ea typeface="휴먼모음T" pitchFamily="18" charset="-127"/>
              </a:rPr>
              <a:t>Pro-sports</a:t>
            </a:r>
            <a:endParaRPr lang="ko-KR" altLang="en-US" sz="1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2484438" y="4508500"/>
            <a:ext cx="187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Sports</a:t>
            </a:r>
            <a:endParaRPr lang="ko-KR" altLang="en-US" sz="18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3851275" y="3789363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Game</a:t>
            </a:r>
            <a:endParaRPr lang="ko-KR" altLang="en-US" sz="18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4932363" y="2997200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Play</a:t>
            </a:r>
            <a:endParaRPr lang="ko-KR" altLang="en-US" sz="18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1276" name="직선 화살표 연결선 15"/>
          <p:cNvCxnSpPr>
            <a:cxnSpLocks noChangeShapeType="1"/>
          </p:cNvCxnSpPr>
          <p:nvPr/>
        </p:nvCxnSpPr>
        <p:spPr bwMode="auto">
          <a:xfrm flipH="1">
            <a:off x="3132138" y="2852738"/>
            <a:ext cx="4752975" cy="2447925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971550" y="6237288"/>
            <a:ext cx="698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무 통제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규칙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구조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장비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물질적 영향 없음</a:t>
            </a:r>
          </a:p>
        </p:txBody>
      </p:sp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250825" y="2565400"/>
            <a:ext cx="4333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통제적</a:t>
            </a:r>
            <a:endParaRPr lang="en-US" altLang="ko-KR" sz="14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/</a:t>
            </a:r>
          </a:p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강제적스포츠</a:t>
            </a:r>
            <a:endParaRPr lang="en-US" altLang="ko-KR" sz="14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/</a:t>
            </a:r>
          </a:p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복잡화</a:t>
            </a:r>
            <a:endParaRPr lang="en-US" altLang="ko-KR" sz="14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/</a:t>
            </a:r>
          </a:p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물질화</a:t>
            </a:r>
          </a:p>
        </p:txBody>
      </p:sp>
      <p:cxnSp>
        <p:nvCxnSpPr>
          <p:cNvPr id="11279" name="직선 화살표 연결선 19"/>
          <p:cNvCxnSpPr>
            <a:cxnSpLocks noChangeShapeType="1"/>
          </p:cNvCxnSpPr>
          <p:nvPr/>
        </p:nvCxnSpPr>
        <p:spPr bwMode="auto">
          <a:xfrm>
            <a:off x="755650" y="2852738"/>
            <a:ext cx="0" cy="3024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0" name="직선 화살표 연결선 21"/>
          <p:cNvCxnSpPr>
            <a:cxnSpLocks noChangeShapeType="1"/>
          </p:cNvCxnSpPr>
          <p:nvPr/>
        </p:nvCxnSpPr>
        <p:spPr bwMode="auto">
          <a:xfrm>
            <a:off x="1258888" y="6092825"/>
            <a:ext cx="648176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12309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0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188" y="1052513"/>
            <a:ext cx="3097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1). </a:t>
            </a:r>
            <a:r>
              <a:rPr lang="ko-KR" altLang="en-US" sz="2400" dirty="0"/>
              <a:t>스포츠의 의미와 정의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611188" y="1557338"/>
            <a:ext cx="784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● 스포츠활동의 참가 목적</a:t>
            </a:r>
            <a:endParaRPr lang="en-US" altLang="ko-KR" sz="160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1188" y="1916113"/>
            <a:ext cx="81375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스포츠를 활동을 통한 자아실현의 욕구 충족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스포츠를 활동을 통한 마음과 육체의 건강증진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개인 공격 욕구의 표출을 통한 내제된 공격성 해소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개인의 즐거움 추구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소속감과 연대감 형성 기회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ko-KR" altLang="en-US" sz="1600" dirty="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● 스포츠의 특성</a:t>
            </a:r>
            <a:endParaRPr lang="en-US" altLang="ko-KR" sz="1400" dirty="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놀이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신체적 활동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 err="1">
                <a:effectLst/>
                <a:latin typeface="휴먼모음T" pitchFamily="18" charset="-127"/>
                <a:ea typeface="휴먼모음T" pitchFamily="18" charset="-127"/>
              </a:rPr>
              <a:t>경쟁성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제도화 규칙 존재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도구와 장비 활용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공간 및 시설 활용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기술활용</a:t>
            </a:r>
            <a:endParaRPr lang="en-US" altLang="ko-KR" sz="1600" dirty="0">
              <a:effectLst/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1600" dirty="0">
                <a:effectLst/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600" dirty="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sz="1600" dirty="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8" name="그룹 6"/>
          <p:cNvGrpSpPr/>
          <p:nvPr/>
        </p:nvGrpSpPr>
        <p:grpSpPr>
          <a:xfrm>
            <a:off x="5436095" y="4221088"/>
            <a:ext cx="1008112" cy="864096"/>
            <a:chOff x="4932040" y="3789040"/>
            <a:chExt cx="1008112" cy="864096"/>
          </a:xfrm>
          <a:solidFill>
            <a:srgbClr val="0000FF"/>
          </a:solidFill>
        </p:grpSpPr>
        <p:sp>
          <p:nvSpPr>
            <p:cNvPr id="3" name="타원 2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091290" y="4051811"/>
              <a:ext cx="68961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solidFill>
                    <a:schemeClr val="bg1"/>
                  </a:solidFill>
                  <a:effectLst/>
                  <a:latin typeface="휴먼모음T" pitchFamily="18" charset="-127"/>
                  <a:ea typeface="휴먼모음T" pitchFamily="18" charset="-127"/>
                </a:rPr>
                <a:t>스포츠</a:t>
              </a:r>
            </a:p>
          </p:txBody>
        </p:sp>
      </p:grpSp>
      <p:grpSp>
        <p:nvGrpSpPr>
          <p:cNvPr id="10" name="그룹 12"/>
          <p:cNvGrpSpPr/>
          <p:nvPr/>
        </p:nvGrpSpPr>
        <p:grpSpPr>
          <a:xfrm>
            <a:off x="4601755" y="3246858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14" name="타원 13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175446" y="4051811"/>
              <a:ext cx="521298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놀이</a:t>
              </a:r>
            </a:p>
          </p:txBody>
        </p:sp>
      </p:grpSp>
      <p:grpSp>
        <p:nvGrpSpPr>
          <p:cNvPr id="11" name="그룹 15"/>
          <p:cNvGrpSpPr/>
          <p:nvPr/>
        </p:nvGrpSpPr>
        <p:grpSpPr>
          <a:xfrm>
            <a:off x="5940151" y="3068960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17" name="타원 16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091289" y="3928700"/>
              <a:ext cx="689612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신체적</a:t>
              </a:r>
              <a:endParaRPr lang="en-US" altLang="ko-KR" sz="16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활동</a:t>
              </a:r>
            </a:p>
          </p:txBody>
        </p:sp>
      </p:grpSp>
      <p:grpSp>
        <p:nvGrpSpPr>
          <p:cNvPr id="12" name="그룹 18"/>
          <p:cNvGrpSpPr/>
          <p:nvPr/>
        </p:nvGrpSpPr>
        <p:grpSpPr>
          <a:xfrm>
            <a:off x="3995936" y="4204211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20" name="타원 19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175446" y="4051811"/>
              <a:ext cx="521298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기술</a:t>
              </a:r>
            </a:p>
          </p:txBody>
        </p:sp>
      </p:grpSp>
      <p:grpSp>
        <p:nvGrpSpPr>
          <p:cNvPr id="13" name="그룹 21"/>
          <p:cNvGrpSpPr/>
          <p:nvPr/>
        </p:nvGrpSpPr>
        <p:grpSpPr>
          <a:xfrm>
            <a:off x="6804248" y="3933056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23" name="타원 22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091290" y="4051811"/>
              <a:ext cx="68961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 err="1">
                  <a:effectLst/>
                  <a:latin typeface="휴먼모음T" pitchFamily="18" charset="-127"/>
                  <a:ea typeface="휴먼모음T" pitchFamily="18" charset="-127"/>
                </a:rPr>
                <a:t>경쟁성</a:t>
              </a: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6" name="그룹 24"/>
          <p:cNvGrpSpPr/>
          <p:nvPr/>
        </p:nvGrpSpPr>
        <p:grpSpPr>
          <a:xfrm>
            <a:off x="4469794" y="5168076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26" name="타원 25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973470" y="4051811"/>
              <a:ext cx="925253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공간</a:t>
              </a:r>
              <a:r>
                <a:rPr lang="en-US" altLang="ko-KR" sz="1600" dirty="0">
                  <a:effectLst/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시설</a:t>
              </a:r>
            </a:p>
          </p:txBody>
        </p:sp>
      </p:grpSp>
      <p:grpSp>
        <p:nvGrpSpPr>
          <p:cNvPr id="19" name="그룹 27"/>
          <p:cNvGrpSpPr/>
          <p:nvPr/>
        </p:nvGrpSpPr>
        <p:grpSpPr>
          <a:xfrm>
            <a:off x="5781037" y="5445224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29" name="타원 28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973470" y="4051811"/>
              <a:ext cx="925253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도구</a:t>
              </a:r>
              <a:r>
                <a:rPr lang="en-US" altLang="ko-KR" sz="1600" dirty="0">
                  <a:effectLst/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장비</a:t>
              </a:r>
            </a:p>
          </p:txBody>
        </p:sp>
      </p:grpSp>
      <p:grpSp>
        <p:nvGrpSpPr>
          <p:cNvPr id="22" name="그룹 30"/>
          <p:cNvGrpSpPr/>
          <p:nvPr/>
        </p:nvGrpSpPr>
        <p:grpSpPr>
          <a:xfrm>
            <a:off x="6707594" y="4905305"/>
            <a:ext cx="1008112" cy="864096"/>
            <a:chOff x="4932040" y="3789040"/>
            <a:chExt cx="1008112" cy="864096"/>
          </a:xfrm>
          <a:solidFill>
            <a:srgbClr val="FFCCFF"/>
          </a:solidFill>
        </p:grpSpPr>
        <p:sp>
          <p:nvSpPr>
            <p:cNvPr id="32" name="타원 31"/>
            <p:cNvSpPr/>
            <p:nvPr/>
          </p:nvSpPr>
          <p:spPr bwMode="auto">
            <a:xfrm>
              <a:off x="4932040" y="3789040"/>
              <a:ext cx="1008112" cy="864096"/>
            </a:xfrm>
            <a:prstGeom prst="ellipse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endParaRPr lang="ko-KR" altLang="en-US" sz="16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091288" y="4051811"/>
              <a:ext cx="68961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342900" indent="-342900" algn="ctr">
                <a:defRPr/>
              </a:pPr>
              <a:r>
                <a:rPr lang="ko-KR" altLang="en-US" sz="1600" dirty="0">
                  <a:effectLst/>
                  <a:latin typeface="휴먼모음T" pitchFamily="18" charset="-127"/>
                  <a:ea typeface="휴먼모음T" pitchFamily="18" charset="-127"/>
                </a:rPr>
                <a:t>제도화</a:t>
              </a:r>
            </a:p>
          </p:txBody>
        </p:sp>
      </p:grpSp>
      <p:sp>
        <p:nvSpPr>
          <p:cNvPr id="9" name="아래쪽 화살표 8"/>
          <p:cNvSpPr/>
          <p:nvPr/>
        </p:nvSpPr>
        <p:spPr bwMode="auto">
          <a:xfrm rot="19417708">
            <a:off x="5349875" y="3987800"/>
            <a:ext cx="319088" cy="358775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35" name="아래쪽 화살표 34"/>
          <p:cNvSpPr/>
          <p:nvPr/>
        </p:nvSpPr>
        <p:spPr bwMode="auto">
          <a:xfrm rot="16200000">
            <a:off x="5025232" y="4501356"/>
            <a:ext cx="317500" cy="360363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36" name="아래쪽 화살표 35"/>
          <p:cNvSpPr/>
          <p:nvPr/>
        </p:nvSpPr>
        <p:spPr bwMode="auto">
          <a:xfrm rot="1265378">
            <a:off x="6072188" y="3906838"/>
            <a:ext cx="317500" cy="358775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37" name="아래쪽 화살표 36"/>
          <p:cNvSpPr/>
          <p:nvPr/>
        </p:nvSpPr>
        <p:spPr bwMode="auto">
          <a:xfrm rot="13409276">
            <a:off x="5300663" y="4987925"/>
            <a:ext cx="317500" cy="360363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38" name="아래쪽 화살표 37"/>
          <p:cNvSpPr/>
          <p:nvPr/>
        </p:nvSpPr>
        <p:spPr bwMode="auto">
          <a:xfrm rot="10028306">
            <a:off x="6007100" y="5099050"/>
            <a:ext cx="319088" cy="360363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39" name="아래쪽 화살표 38"/>
          <p:cNvSpPr/>
          <p:nvPr/>
        </p:nvSpPr>
        <p:spPr bwMode="auto">
          <a:xfrm rot="4632861">
            <a:off x="6505575" y="4349751"/>
            <a:ext cx="319087" cy="360362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40" name="아래쪽 화살표 39"/>
          <p:cNvSpPr/>
          <p:nvPr/>
        </p:nvSpPr>
        <p:spPr bwMode="auto">
          <a:xfrm rot="7090364">
            <a:off x="6446838" y="4881562"/>
            <a:ext cx="319088" cy="360363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611188" y="2565400"/>
            <a:ext cx="7921625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 bwMode="auto">
          <a:xfrm>
            <a:off x="755650" y="2708275"/>
            <a:ext cx="5832475" cy="122555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 bwMode="auto">
          <a:xfrm>
            <a:off x="827088" y="2781300"/>
            <a:ext cx="4105275" cy="719138"/>
          </a:xfrm>
          <a:prstGeom prst="rect">
            <a:avLst/>
          </a:prstGeom>
          <a:solidFill>
            <a:srgbClr val="FFC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348038" y="2924175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기대제품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(product)</a:t>
            </a:r>
          </a:p>
          <a:p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Expected Goods</a:t>
            </a:r>
            <a:endParaRPr lang="ko-KR" altLang="en-US" sz="14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13330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188" y="730250"/>
            <a:ext cx="3097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2). </a:t>
            </a:r>
            <a:r>
              <a:rPr lang="ko-KR" altLang="en-US" sz="2400" dirty="0"/>
              <a:t>스포츠 제품의 의미와 특성</a:t>
            </a:r>
          </a:p>
        </p:txBody>
      </p:sp>
      <p:sp>
        <p:nvSpPr>
          <p:cNvPr id="13320" name="직사각형 1"/>
          <p:cNvSpPr>
            <a:spLocks noChangeArrowheads="1"/>
          </p:cNvSpPr>
          <p:nvPr/>
        </p:nvSpPr>
        <p:spPr bwMode="auto">
          <a:xfrm>
            <a:off x="539750" y="1849438"/>
            <a:ext cx="8208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 스포츠제품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매매를 목적으로 소비자가 제품구매로 부터 얻고자 하는 편익과 효용의 대상이 되는 모든 것을 의미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1" name="직사각형 2"/>
          <p:cNvSpPr>
            <a:spLocks noChangeArrowheads="1"/>
          </p:cNvSpPr>
          <p:nvPr/>
        </p:nvSpPr>
        <p:spPr bwMode="auto">
          <a:xfrm>
            <a:off x="935038" y="2852738"/>
            <a:ext cx="2124075" cy="504825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실제제품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(product)</a:t>
            </a:r>
          </a:p>
          <a:p>
            <a:pPr marL="342900" indent="-342900" algn="ctr"/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Generic Goods</a:t>
            </a:r>
            <a:endParaRPr lang="ko-KR" altLang="en-US" sz="14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2" name="TextBox 25"/>
          <p:cNvSpPr txBox="1">
            <a:spLocks noChangeArrowheads="1"/>
          </p:cNvSpPr>
          <p:nvPr/>
        </p:nvSpPr>
        <p:spPr bwMode="auto">
          <a:xfrm>
            <a:off x="4932363" y="3265488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확장제품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(product)</a:t>
            </a:r>
          </a:p>
          <a:p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Augmented Goods</a:t>
            </a:r>
            <a:endParaRPr lang="ko-KR" altLang="en-US" sz="14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3" name="TextBox 28"/>
          <p:cNvSpPr txBox="1">
            <a:spLocks noChangeArrowheads="1"/>
          </p:cNvSpPr>
          <p:nvPr/>
        </p:nvSpPr>
        <p:spPr bwMode="auto">
          <a:xfrm>
            <a:off x="6732588" y="3475038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잠재제품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(product)</a:t>
            </a:r>
          </a:p>
          <a:p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Potential Goods</a:t>
            </a:r>
            <a:endParaRPr lang="ko-KR" altLang="en-US" sz="14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4" name="직사각형 29"/>
          <p:cNvSpPr>
            <a:spLocks noChangeArrowheads="1"/>
          </p:cNvSpPr>
          <p:nvPr/>
        </p:nvSpPr>
        <p:spPr bwMode="auto">
          <a:xfrm>
            <a:off x="611188" y="4724400"/>
            <a:ext cx="8208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 스포츠제품의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확장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개념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실제제품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  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기대제품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  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확장제품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  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잠재제품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5" name="TextBox 30"/>
          <p:cNvSpPr txBox="1">
            <a:spLocks noChangeArrowheads="1"/>
          </p:cNvSpPr>
          <p:nvPr/>
        </p:nvSpPr>
        <p:spPr bwMode="auto">
          <a:xfrm>
            <a:off x="719138" y="1341438"/>
            <a:ext cx="525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(1)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 스포츠제품의 의미</a:t>
            </a:r>
          </a:p>
        </p:txBody>
      </p:sp>
      <p:pic>
        <p:nvPicPr>
          <p:cNvPr id="13326" name="그림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419600"/>
            <a:ext cx="16716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그림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5" y="4862513"/>
            <a:ext cx="18319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그림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688" y="5475288"/>
            <a:ext cx="15970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그림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5711825"/>
            <a:ext cx="167163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 bwMode="auto">
          <a:xfrm>
            <a:off x="466725" y="5127625"/>
            <a:ext cx="1296988" cy="604838"/>
          </a:xfrm>
          <a:prstGeom prst="rect">
            <a:avLst/>
          </a:prstGeom>
          <a:solidFill>
            <a:srgbClr val="FF66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14374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5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6" name="그룹 3"/>
          <p:cNvGrpSpPr/>
          <p:nvPr/>
        </p:nvGrpSpPr>
        <p:grpSpPr>
          <a:xfrm>
            <a:off x="553350" y="1124744"/>
            <a:ext cx="1727994" cy="482797"/>
            <a:chOff x="553350" y="1124744"/>
            <a:chExt cx="1727994" cy="482797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직사각형 1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>
                  <a:effectLst/>
                  <a:latin typeface="휴먼모음T" pitchFamily="18" charset="-127"/>
                  <a:ea typeface="휴먼모음T" pitchFamily="18" charset="-127"/>
                </a:rPr>
                <a:t>소비재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(Consumer Products)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7" name="그룹 8"/>
          <p:cNvGrpSpPr/>
          <p:nvPr/>
        </p:nvGrpSpPr>
        <p:grpSpPr>
          <a:xfrm>
            <a:off x="561839" y="2753770"/>
            <a:ext cx="1727994" cy="482797"/>
            <a:chOff x="553350" y="1124744"/>
            <a:chExt cx="1727994" cy="482797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직사각형 9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 err="1">
                  <a:effectLst/>
                  <a:latin typeface="휴먼모음T" pitchFamily="18" charset="-127"/>
                  <a:ea typeface="휴먼모음T" pitchFamily="18" charset="-127"/>
                </a:rPr>
                <a:t>산업재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(Industrial Products)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8" name="그룹 11"/>
          <p:cNvGrpSpPr/>
          <p:nvPr/>
        </p:nvGrpSpPr>
        <p:grpSpPr>
          <a:xfrm>
            <a:off x="1547664" y="3644066"/>
            <a:ext cx="1461946" cy="482797"/>
            <a:chOff x="553350" y="1124744"/>
            <a:chExt cx="1727994" cy="482797"/>
          </a:xfrm>
          <a:solidFill>
            <a:srgbClr val="FF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직사각형 12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>
                  <a:effectLst/>
                  <a:latin typeface="휴먼모음T" pitchFamily="18" charset="-127"/>
                  <a:ea typeface="휴먼모음T" pitchFamily="18" charset="-127"/>
                </a:rPr>
                <a:t>신제품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(New Products)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18"/>
          <p:cNvGrpSpPr/>
          <p:nvPr/>
        </p:nvGrpSpPr>
        <p:grpSpPr>
          <a:xfrm>
            <a:off x="4283968" y="3666283"/>
            <a:ext cx="1317930" cy="482797"/>
            <a:chOff x="553350" y="1124744"/>
            <a:chExt cx="1727994" cy="482797"/>
          </a:xfrm>
          <a:solidFill>
            <a:srgbClr val="FF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직사각형 19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>
                  <a:effectLst/>
                  <a:latin typeface="휴먼모음T" pitchFamily="18" charset="-127"/>
                  <a:ea typeface="휴먼모음T" pitchFamily="18" charset="-127"/>
                </a:rPr>
                <a:t>기존제품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(Products)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2" name="그룹 21"/>
          <p:cNvGrpSpPr/>
          <p:nvPr/>
        </p:nvGrpSpPr>
        <p:grpSpPr>
          <a:xfrm>
            <a:off x="5174527" y="1246289"/>
            <a:ext cx="1242872" cy="482797"/>
            <a:chOff x="553350" y="1124744"/>
            <a:chExt cx="1727994" cy="482797"/>
          </a:xfr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직사각형 22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>
                  <a:effectLst/>
                  <a:latin typeface="휴먼모음T" pitchFamily="18" charset="-127"/>
                  <a:ea typeface="휴먼모음T" pitchFamily="18" charset="-127"/>
                </a:rPr>
                <a:t>서비스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(Services)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5" name="그룹 24"/>
          <p:cNvGrpSpPr/>
          <p:nvPr/>
        </p:nvGrpSpPr>
        <p:grpSpPr>
          <a:xfrm>
            <a:off x="5251666" y="2764720"/>
            <a:ext cx="1245922" cy="482797"/>
            <a:chOff x="553350" y="1124744"/>
            <a:chExt cx="1727994" cy="482797"/>
          </a:xfr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직사각형 25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>
                  <a:effectLst/>
                  <a:latin typeface="휴먼모음T" pitchFamily="18" charset="-127"/>
                  <a:ea typeface="휴먼모음T" pitchFamily="18" charset="-127"/>
                </a:rPr>
                <a:t>제품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(Goods)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6" name="그룹 27"/>
          <p:cNvGrpSpPr/>
          <p:nvPr/>
        </p:nvGrpSpPr>
        <p:grpSpPr>
          <a:xfrm>
            <a:off x="7381005" y="1893761"/>
            <a:ext cx="1531335" cy="446856"/>
            <a:chOff x="941378" y="1160685"/>
            <a:chExt cx="1373111" cy="446856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직사각형 28"/>
            <p:cNvSpPr/>
            <p:nvPr/>
          </p:nvSpPr>
          <p:spPr bwMode="auto">
            <a:xfrm>
              <a:off x="941378" y="1160685"/>
              <a:ext cx="1373111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1378" y="1160685"/>
              <a:ext cx="1355925" cy="43088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 err="1">
                  <a:effectLst/>
                  <a:latin typeface="휴먼모음T" pitchFamily="18" charset="-127"/>
                  <a:ea typeface="휴먼모음T" pitchFamily="18" charset="-127"/>
                </a:rPr>
                <a:t>비내구제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000" dirty="0">
                  <a:effectLst/>
                  <a:latin typeface="휴먼모음T" pitchFamily="18" charset="-127"/>
                  <a:ea typeface="휴먼모음T" pitchFamily="18" charset="-127"/>
                </a:rPr>
                <a:t>(Non- durable Goods)</a:t>
              </a:r>
              <a:endParaRPr lang="ko-KR" altLang="en-US" sz="10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7" name="그룹 30"/>
          <p:cNvGrpSpPr/>
          <p:nvPr/>
        </p:nvGrpSpPr>
        <p:grpSpPr>
          <a:xfrm>
            <a:off x="7391500" y="3573143"/>
            <a:ext cx="1461946" cy="482797"/>
            <a:chOff x="553350" y="1124744"/>
            <a:chExt cx="1727994" cy="482797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직사각형 31"/>
            <p:cNvSpPr/>
            <p:nvPr/>
          </p:nvSpPr>
          <p:spPr bwMode="auto">
            <a:xfrm>
              <a:off x="553350" y="1160685"/>
              <a:ext cx="1727994" cy="446856"/>
            </a:xfrm>
            <a:prstGeom prst="rect">
              <a:avLst/>
            </a:pr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3350" y="1124744"/>
              <a:ext cx="172799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dirty="0" err="1">
                  <a:effectLst/>
                  <a:latin typeface="휴먼모음T" pitchFamily="18" charset="-127"/>
                  <a:ea typeface="휴먼모음T" pitchFamily="18" charset="-127"/>
                </a:rPr>
                <a:t>내구제</a:t>
              </a:r>
              <a:endParaRPr lang="en-US" altLang="ko-KR" sz="1200" dirty="0">
                <a:effectLst/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defRPr/>
              </a:pP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en-US" altLang="ko-KR" sz="1200" dirty="0" err="1">
                  <a:effectLst/>
                  <a:latin typeface="휴먼모음T" pitchFamily="18" charset="-127"/>
                  <a:ea typeface="휴먼모음T" pitchFamily="18" charset="-127"/>
                </a:rPr>
                <a:t>Duable</a:t>
              </a:r>
              <a:r>
                <a:rPr lang="en-US" altLang="ko-KR" sz="1200" dirty="0">
                  <a:effectLst/>
                  <a:latin typeface="휴먼모음T" pitchFamily="18" charset="-127"/>
                  <a:ea typeface="휴먼모음T" pitchFamily="18" charset="-127"/>
                </a:rPr>
                <a:t> Goods)</a:t>
              </a:r>
              <a:endParaRPr lang="ko-KR" altLang="en-US" sz="1200" dirty="0"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" name="타원 4"/>
          <p:cNvSpPr/>
          <p:nvPr/>
        </p:nvSpPr>
        <p:spPr bwMode="auto">
          <a:xfrm>
            <a:off x="3203575" y="1728788"/>
            <a:ext cx="1008063" cy="850900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14349" name="TextBox 5"/>
          <p:cNvSpPr txBox="1">
            <a:spLocks noChangeArrowheads="1"/>
          </p:cNvSpPr>
          <p:nvPr/>
        </p:nvSpPr>
        <p:spPr bwMode="auto">
          <a:xfrm>
            <a:off x="3360738" y="19637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제품</a:t>
            </a:r>
          </a:p>
        </p:txBody>
      </p:sp>
      <p:sp>
        <p:nvSpPr>
          <p:cNvPr id="14350" name="TextBox 33"/>
          <p:cNvSpPr txBox="1">
            <a:spLocks noChangeArrowheads="1"/>
          </p:cNvSpPr>
          <p:nvPr/>
        </p:nvSpPr>
        <p:spPr bwMode="auto">
          <a:xfrm>
            <a:off x="1916113" y="1912938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활용</a:t>
            </a:r>
            <a:endParaRPr lang="en-US" altLang="ko-KR" sz="1400">
              <a:effectLst/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용도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3275013" y="34290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참신성</a:t>
            </a:r>
          </a:p>
        </p:txBody>
      </p:sp>
      <p:sp>
        <p:nvSpPr>
          <p:cNvPr id="14352" name="TextBox 35"/>
          <p:cNvSpPr txBox="1">
            <a:spLocks noChangeArrowheads="1"/>
          </p:cNvSpPr>
          <p:nvPr/>
        </p:nvSpPr>
        <p:spPr bwMode="auto">
          <a:xfrm>
            <a:off x="4643438" y="199548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유형성</a:t>
            </a:r>
          </a:p>
        </p:txBody>
      </p:sp>
      <p:sp>
        <p:nvSpPr>
          <p:cNvPr id="14353" name="TextBox 36"/>
          <p:cNvSpPr txBox="1">
            <a:spLocks noChangeArrowheads="1"/>
          </p:cNvSpPr>
          <p:nvPr/>
        </p:nvSpPr>
        <p:spPr bwMode="auto">
          <a:xfrm>
            <a:off x="7038975" y="2870200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내구성</a:t>
            </a:r>
          </a:p>
        </p:txBody>
      </p:sp>
      <p:cxnSp>
        <p:nvCxnSpPr>
          <p:cNvPr id="14354" name="직선 연결선 7"/>
          <p:cNvCxnSpPr>
            <a:cxnSpLocks noChangeShapeType="1"/>
          </p:cNvCxnSpPr>
          <p:nvPr/>
        </p:nvCxnSpPr>
        <p:spPr bwMode="auto">
          <a:xfrm>
            <a:off x="2700338" y="1355725"/>
            <a:ext cx="0" cy="16684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5" name="직선 연결선 38"/>
          <p:cNvCxnSpPr>
            <a:cxnSpLocks noChangeShapeType="1"/>
          </p:cNvCxnSpPr>
          <p:nvPr/>
        </p:nvCxnSpPr>
        <p:spPr bwMode="auto">
          <a:xfrm>
            <a:off x="2411413" y="3357563"/>
            <a:ext cx="253206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6" name="직선 연결선 40"/>
          <p:cNvCxnSpPr>
            <a:cxnSpLocks noChangeShapeType="1"/>
          </p:cNvCxnSpPr>
          <p:nvPr/>
        </p:nvCxnSpPr>
        <p:spPr bwMode="auto">
          <a:xfrm>
            <a:off x="4716463" y="1476375"/>
            <a:ext cx="0" cy="15192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7" name="직선 연결선 42"/>
          <p:cNvCxnSpPr>
            <a:cxnSpLocks noChangeShapeType="1"/>
          </p:cNvCxnSpPr>
          <p:nvPr/>
        </p:nvCxnSpPr>
        <p:spPr bwMode="auto">
          <a:xfrm>
            <a:off x="7019925" y="2154238"/>
            <a:ext cx="0" cy="16494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8" name="직선 화살표 연결선 46"/>
          <p:cNvCxnSpPr>
            <a:cxnSpLocks noChangeShapeType="1"/>
          </p:cNvCxnSpPr>
          <p:nvPr/>
        </p:nvCxnSpPr>
        <p:spPr bwMode="auto">
          <a:xfrm flipH="1">
            <a:off x="2289175" y="1355725"/>
            <a:ext cx="41116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9" name="직선 화살표 연결선 47"/>
          <p:cNvCxnSpPr>
            <a:cxnSpLocks noChangeShapeType="1"/>
          </p:cNvCxnSpPr>
          <p:nvPr/>
        </p:nvCxnSpPr>
        <p:spPr bwMode="auto">
          <a:xfrm flipH="1">
            <a:off x="2278063" y="3008313"/>
            <a:ext cx="41116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0" name="직선 화살표 연결선 49"/>
          <p:cNvCxnSpPr>
            <a:cxnSpLocks noChangeShapeType="1"/>
          </p:cNvCxnSpPr>
          <p:nvPr/>
        </p:nvCxnSpPr>
        <p:spPr bwMode="auto">
          <a:xfrm>
            <a:off x="4713288" y="2984500"/>
            <a:ext cx="4587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1" name="직선 화살표 연결선 50"/>
          <p:cNvCxnSpPr>
            <a:cxnSpLocks noChangeShapeType="1"/>
          </p:cNvCxnSpPr>
          <p:nvPr/>
        </p:nvCxnSpPr>
        <p:spPr bwMode="auto">
          <a:xfrm>
            <a:off x="4713288" y="1476375"/>
            <a:ext cx="4587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2" name="직선 화살표 연결선 51"/>
          <p:cNvCxnSpPr>
            <a:cxnSpLocks noChangeShapeType="1"/>
          </p:cNvCxnSpPr>
          <p:nvPr/>
        </p:nvCxnSpPr>
        <p:spPr bwMode="auto">
          <a:xfrm>
            <a:off x="7019925" y="2154238"/>
            <a:ext cx="36036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3" name="직선 화살표 연결선 53"/>
          <p:cNvCxnSpPr>
            <a:cxnSpLocks noChangeShapeType="1"/>
          </p:cNvCxnSpPr>
          <p:nvPr/>
        </p:nvCxnSpPr>
        <p:spPr bwMode="auto">
          <a:xfrm>
            <a:off x="7019925" y="3803650"/>
            <a:ext cx="288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4" name="직선 화살표 연결선 56"/>
          <p:cNvCxnSpPr>
            <a:cxnSpLocks noChangeShapeType="1"/>
          </p:cNvCxnSpPr>
          <p:nvPr/>
        </p:nvCxnSpPr>
        <p:spPr bwMode="auto">
          <a:xfrm>
            <a:off x="4943475" y="3340100"/>
            <a:ext cx="0" cy="342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5" name="직선 화살표 연결선 57"/>
          <p:cNvCxnSpPr>
            <a:cxnSpLocks noChangeShapeType="1"/>
          </p:cNvCxnSpPr>
          <p:nvPr/>
        </p:nvCxnSpPr>
        <p:spPr bwMode="auto">
          <a:xfrm>
            <a:off x="2411413" y="3340100"/>
            <a:ext cx="0" cy="342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6" name="직선 연결선 59"/>
          <p:cNvCxnSpPr>
            <a:cxnSpLocks noChangeShapeType="1"/>
          </p:cNvCxnSpPr>
          <p:nvPr/>
        </p:nvCxnSpPr>
        <p:spPr bwMode="auto">
          <a:xfrm>
            <a:off x="6481763" y="3013075"/>
            <a:ext cx="522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7" name="직선 연결선 60"/>
          <p:cNvCxnSpPr>
            <a:cxnSpLocks noChangeShapeType="1"/>
          </p:cNvCxnSpPr>
          <p:nvPr/>
        </p:nvCxnSpPr>
        <p:spPr bwMode="auto">
          <a:xfrm>
            <a:off x="4191000" y="2136775"/>
            <a:ext cx="5222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8" name="직선 연결선 61"/>
          <p:cNvCxnSpPr>
            <a:cxnSpLocks noChangeShapeType="1"/>
          </p:cNvCxnSpPr>
          <p:nvPr/>
        </p:nvCxnSpPr>
        <p:spPr bwMode="auto">
          <a:xfrm>
            <a:off x="2681288" y="2189163"/>
            <a:ext cx="522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9" name="직선 연결선 63"/>
          <p:cNvCxnSpPr>
            <a:cxnSpLocks noChangeShapeType="1"/>
          </p:cNvCxnSpPr>
          <p:nvPr/>
        </p:nvCxnSpPr>
        <p:spPr bwMode="auto">
          <a:xfrm>
            <a:off x="3676650" y="2562225"/>
            <a:ext cx="0" cy="777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370" name="TextBox 64"/>
          <p:cNvSpPr txBox="1">
            <a:spLocks noChangeArrowheads="1"/>
          </p:cNvSpPr>
          <p:nvPr/>
        </p:nvSpPr>
        <p:spPr bwMode="auto">
          <a:xfrm>
            <a:off x="2016125" y="4581525"/>
            <a:ext cx="68961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활용용도 </a:t>
            </a:r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어떠한 목적으로 활용하는가</a:t>
            </a:r>
            <a:endParaRPr lang="en-US" altLang="ko-KR" sz="140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algn="just"/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소비재인 경기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라이선스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경기장식음료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주차 등과 산업재인 선수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팀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경기장 등으로 분류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/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유형성  </a:t>
            </a:r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무형성인가 유형성인가</a:t>
            </a:r>
            <a:endParaRPr lang="en-US" altLang="ko-KR" sz="140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algn="just"/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서비스인 경기장의 인적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물적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프로그램 서비스 등 과 제품인 경기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팀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리그관련제품으로 구분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/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참신성  </a:t>
            </a:r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제품의 새로움 </a:t>
            </a:r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창의적인가</a:t>
            </a:r>
            <a:endParaRPr lang="en-US" altLang="ko-KR" sz="140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algn="just"/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신제품은 새로운 용도의 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경기장 이벤트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선수관련 제품 과 기존제품인 경기용품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라이선스 제품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유니폼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등</a:t>
            </a:r>
            <a:r>
              <a:rPr lang="en-US" altLang="ko-KR" sz="1400">
                <a:effectLst/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/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내구성  </a:t>
            </a:r>
            <a:r>
              <a:rPr lang="en-US" altLang="ko-KR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얼마나 오래 사용할 수 있는가</a:t>
            </a:r>
            <a:endParaRPr lang="en-US" altLang="ko-KR" sz="140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algn="just"/>
            <a:endParaRPr lang="ko-KR" altLang="en-US" sz="14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371" name="TextBox 68"/>
          <p:cNvSpPr txBox="1">
            <a:spLocks noChangeArrowheads="1"/>
          </p:cNvSpPr>
          <p:nvPr/>
        </p:nvSpPr>
        <p:spPr bwMode="auto">
          <a:xfrm>
            <a:off x="647700" y="5291138"/>
            <a:ext cx="93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>
                <a:effectLst/>
                <a:latin typeface="휴먼모음T" pitchFamily="18" charset="-127"/>
                <a:ea typeface="휴먼모음T" pitchFamily="18" charset="-127"/>
              </a:rPr>
              <a:t>스포츠제품</a:t>
            </a:r>
          </a:p>
        </p:txBody>
      </p:sp>
      <p:sp>
        <p:nvSpPr>
          <p:cNvPr id="71" name="왼쪽 중괄호 70"/>
          <p:cNvSpPr/>
          <p:nvPr/>
        </p:nvSpPr>
        <p:spPr bwMode="auto">
          <a:xfrm>
            <a:off x="1835150" y="4652963"/>
            <a:ext cx="180975" cy="1584325"/>
          </a:xfrm>
          <a:prstGeom prst="leftBrac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14373" name="TextBox 71"/>
          <p:cNvSpPr txBox="1">
            <a:spLocks noChangeArrowheads="1"/>
          </p:cNvSpPr>
          <p:nvPr/>
        </p:nvSpPr>
        <p:spPr bwMode="auto">
          <a:xfrm>
            <a:off x="827088" y="765175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▶ 스포츠제품의 활용 용도에 따른 분류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250825" y="1103313"/>
            <a:ext cx="8137525" cy="3262312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15366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27088" y="765175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(2)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 스포츠제품의 특성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395288" y="1268413"/>
            <a:ext cx="8137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① 주관성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개인에 따라 느껴지는 느낌이나 강도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분위기가 틀림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ko-KR" sz="1600">
                <a:effectLst/>
                <a:latin typeface="휴먼모음T" pitchFamily="18" charset="-127"/>
                <a:ea typeface="휴먼모음T" pitchFamily="18" charset="-127"/>
              </a:rPr>
              <a:t>②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무형성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형태가 없고 보이질 않아 기억외에는 어떠한 것도 얻을 수 없음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③ 비분리성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생산과 소비가 동시에 일어남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④ 이질성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항상 생산되는 제품의 품질이 동일하지 않음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⑤ 소멸성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판매되지 않은 제품과 서비스는 저장 할 수 없음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⑥ 쌍방향성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상호 커뮤니케이션이 이루어짐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⑦ 현장성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공감하고 공유할 수 있음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⑧ 사회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문화성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사회적 현상과 문화를 만들어 냄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⑨ 계절성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계절마다 적절한 스포츠가 존재함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ko-KR" sz="1600">
                <a:effectLst/>
                <a:latin typeface="휴먼모음T" pitchFamily="18" charset="-127"/>
                <a:ea typeface="휴먼모음T" pitchFamily="18" charset="-127"/>
              </a:rPr>
              <a:t>⑩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비예측성과 비일관성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경기결과를 예측할 수 없음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⑪ 연쇄성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각종 주변산업과 연계하여 발전 또는 쇠퇴함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9139" r="41096" b="8189"/>
          <a:stretch>
            <a:fillRect/>
          </a:stretch>
        </p:blipFill>
        <p:spPr bwMode="auto">
          <a:xfrm>
            <a:off x="323528" y="4437112"/>
            <a:ext cx="806489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659563" y="3933825"/>
            <a:ext cx="865187" cy="790575"/>
          </a:xfrm>
          <a:prstGeom prst="ellipse">
            <a:avLst/>
          </a:prstGeom>
          <a:solidFill>
            <a:srgbClr val="00FF00">
              <a:alpha val="55000"/>
            </a:srgbClr>
          </a:solidFill>
          <a:ln w="317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555875" y="2852738"/>
            <a:ext cx="2879725" cy="504825"/>
          </a:xfrm>
          <a:prstGeom prst="ellipse">
            <a:avLst/>
          </a:prstGeom>
          <a:solidFill>
            <a:srgbClr val="00FFFF">
              <a:alpha val="64999"/>
            </a:srgbClr>
          </a:solidFill>
          <a:ln w="3175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763713" y="3573463"/>
            <a:ext cx="1728787" cy="1655762"/>
          </a:xfrm>
          <a:prstGeom prst="ellipse">
            <a:avLst/>
          </a:prstGeom>
          <a:solidFill>
            <a:srgbClr val="FFFF00">
              <a:alpha val="47000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4107" name="그룹 14"/>
          <p:cNvGrpSpPr>
            <a:grpSpLocks/>
          </p:cNvGrpSpPr>
          <p:nvPr/>
        </p:nvGrpSpPr>
        <p:grpSpPr bwMode="auto">
          <a:xfrm>
            <a:off x="611188" y="1412875"/>
            <a:ext cx="8001000" cy="4876800"/>
            <a:chOff x="611188" y="1412875"/>
            <a:chExt cx="8001000" cy="487680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611188" y="1557338"/>
              <a:ext cx="6697662" cy="1295400"/>
            </a:xfrm>
            <a:prstGeom prst="downArrowCallout">
              <a:avLst>
                <a:gd name="adj1" fmla="val 129259"/>
                <a:gd name="adj2" fmla="val 129259"/>
                <a:gd name="adj3" fmla="val 16667"/>
                <a:gd name="adj4" fmla="val 66667"/>
              </a:avLst>
            </a:prstGeom>
            <a:solidFill>
              <a:srgbClr val="CC99FF">
                <a:alpha val="60001"/>
              </a:srgbClr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611188" y="1412875"/>
              <a:ext cx="8001000" cy="48768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latinLnBrk="0">
                <a:lnSpc>
                  <a:spcPct val="80000"/>
                </a:lnSpc>
                <a:defRPr/>
              </a:pPr>
              <a:endParaRPr lang="en-US" altLang="ko-KR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buFontTx/>
                <a:buBlip>
                  <a:blip r:embed="rId3"/>
                </a:buBlip>
                <a:defRPr/>
              </a:pP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국제적인 스포츠스타</a:t>
              </a:r>
              <a:r>
                <a:rPr lang="en-US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이벤트</a:t>
              </a:r>
              <a:r>
                <a:rPr lang="en-US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월드컵 </a:t>
              </a:r>
              <a:r>
                <a:rPr lang="en-US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올림픽</a:t>
              </a:r>
              <a:r>
                <a:rPr lang="en-US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marL="342900" indent="-342900" latinLnBrk="0">
                <a:lnSpc>
                  <a:spcPct val="80000"/>
                </a:lnSpc>
                <a:defRPr/>
              </a:pPr>
              <a:endParaRPr lang="x-none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defRPr/>
              </a:pPr>
              <a:endParaRPr lang="x-none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defRPr/>
              </a:pPr>
              <a:endParaRPr lang="en-US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defRPr/>
              </a:pPr>
              <a:endParaRPr lang="en-US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defRPr/>
              </a:pP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</a:t>
              </a:r>
              <a:r>
                <a:rPr lang="en-US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매스미디어    </a:t>
              </a:r>
            </a:p>
            <a:p>
              <a:pPr marL="342900" indent="-342900" latinLnBrk="0">
                <a:lnSpc>
                  <a:spcPct val="80000"/>
                </a:lnSpc>
                <a:defRPr/>
              </a:pP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endParaRPr lang="x-none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defRPr/>
              </a:pP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</a:t>
              </a:r>
              <a:r>
                <a:rPr lang="ko-KR" alt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소비</a:t>
              </a:r>
            </a:p>
            <a:p>
              <a:pPr marL="342900" indent="-342900" latinLnBrk="0">
                <a:lnSpc>
                  <a:spcPct val="80000"/>
                </a:lnSpc>
                <a:defRPr/>
              </a:pPr>
              <a:endParaRPr lang="x-none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80000"/>
                </a:lnSpc>
                <a:defRPr/>
              </a:pP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스포츠기업</a:t>
              </a:r>
            </a:p>
            <a:p>
              <a:pPr marL="342900" indent="-342900" latinLnBrk="0">
                <a:lnSpc>
                  <a:spcPct val="80000"/>
                </a:lnSpc>
                <a:defRPr/>
              </a:pP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마케팅 </a:t>
              </a:r>
              <a:r>
                <a:rPr lang="ko-KR" altLang="en-US" sz="2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전략  </a:t>
              </a:r>
              <a:r>
                <a:rPr lang="x-none" altLang="ko-KR" sz="2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altLang="ko-KR" sz="20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</a:t>
              </a:r>
              <a:r>
                <a:rPr lang="x-none" altLang="ko-KR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ko-KR" altLang="en-US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대중</a:t>
              </a:r>
            </a:p>
            <a:p>
              <a:pPr marL="342900" indent="-342900" latinLnBrk="0">
                <a:lnSpc>
                  <a:spcPct val="80000"/>
                </a:lnSpc>
                <a:defRPr/>
              </a:pP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일반기업      </a:t>
              </a:r>
            </a:p>
            <a:p>
              <a:pPr marL="342900" indent="-342900" latinLnBrk="0">
                <a:lnSpc>
                  <a:spcPct val="120000"/>
                </a:lnSpc>
                <a:defRPr/>
              </a:pP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endParaRPr lang="x-none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120000"/>
                </a:lnSpc>
                <a:defRPr/>
              </a:pP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</a:t>
              </a:r>
              <a:r>
                <a:rPr lang="x-none" altLang="ko-KR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ko-KR" alt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소비</a:t>
              </a:r>
            </a:p>
            <a:p>
              <a:pPr marL="342900" indent="-342900" latinLnBrk="0">
                <a:lnSpc>
                  <a:spcPct val="120000"/>
                </a:lnSpc>
                <a:buFontTx/>
                <a:buBlip>
                  <a:blip r:embed="rId3"/>
                </a:buBlip>
                <a:defRPr/>
              </a:pPr>
              <a:endParaRPr lang="x-none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42900" indent="-342900" latinLnBrk="0">
                <a:lnSpc>
                  <a:spcPct val="120000"/>
                </a:lnSpc>
                <a:buFontTx/>
                <a:buBlip>
                  <a:blip r:embed="rId3"/>
                </a:buBlip>
                <a:defRPr/>
              </a:pP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스포츠시장      </a:t>
              </a:r>
              <a:r>
                <a:rPr lang="ko-KR" altLang="en-US" sz="20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x-none" altLang="ko-KR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ko-KR" altLang="en-US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글로벌 </a:t>
              </a:r>
              <a:r>
                <a:rPr lang="ko-KR" altLang="en-US" sz="2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시장   </a:t>
              </a:r>
              <a:r>
                <a:rPr lang="ko-KR" altLang="en-US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x-none" altLang="ko-KR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</a:t>
              </a:r>
              <a:r>
                <a:rPr lang="ko-KR" altLang="en-US" sz="200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r>
                <a:rPr lang="ko-KR" alt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무한성 </a:t>
              </a:r>
              <a:r>
                <a:rPr lang="ko-KR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/>
              </a:pPr>
              <a:endParaRPr lang="en-US" altLang="ko-KR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3635375" y="4231847"/>
              <a:ext cx="576263" cy="360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6011864" y="4230161"/>
              <a:ext cx="576262" cy="360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 flipV="1">
              <a:off x="5364163" y="3328988"/>
              <a:ext cx="1295400" cy="74771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7164388" y="4724400"/>
              <a:ext cx="0" cy="28892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3492500" y="5013325"/>
              <a:ext cx="3671888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2411413" y="5868158"/>
              <a:ext cx="1008063" cy="360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5057026" y="5868157"/>
              <a:ext cx="1439863" cy="360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" name="오른쪽으로 구부러진 화살표 1"/>
          <p:cNvSpPr/>
          <p:nvPr/>
        </p:nvSpPr>
        <p:spPr bwMode="auto">
          <a:xfrm>
            <a:off x="996950" y="3005138"/>
            <a:ext cx="720725" cy="1566862"/>
          </a:xfrm>
          <a:prstGeom prst="curvedRightArrow">
            <a:avLst/>
          </a:prstGeom>
          <a:solidFill>
            <a:schemeClr val="accent2"/>
          </a:solidFill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3" name="왼쪽 화살표 2"/>
          <p:cNvSpPr/>
          <p:nvPr/>
        </p:nvSpPr>
        <p:spPr bwMode="auto">
          <a:xfrm>
            <a:off x="1979613" y="3005138"/>
            <a:ext cx="360362" cy="252412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468313" y="1268413"/>
            <a:ext cx="7991475" cy="424815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5" name="아래쪽 화살표 4"/>
          <p:cNvSpPr/>
          <p:nvPr/>
        </p:nvSpPr>
        <p:spPr bwMode="auto">
          <a:xfrm>
            <a:off x="1116013" y="4724400"/>
            <a:ext cx="241300" cy="720725"/>
          </a:xfrm>
          <a:prstGeom prst="down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50825" y="188913"/>
            <a:ext cx="8642356" cy="503237"/>
            <a:chOff x="158" y="119"/>
            <a:chExt cx="5444" cy="317"/>
          </a:xfrm>
        </p:grpSpPr>
        <p:pic>
          <p:nvPicPr>
            <p:cNvPr id="22" name="Picture 20" descr="상명대로고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2000" b="1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2000" b="1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2000" b="1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2000" b="1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2000" b="1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48032" y="890797"/>
            <a:ext cx="5563831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3</a:t>
            </a:r>
            <a:r>
              <a:rPr lang="en-US" altLang="ko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)</a:t>
            </a:r>
            <a:r>
              <a:rPr lang="en-US" altLang="ko-KR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. </a:t>
            </a:r>
            <a:r>
              <a:rPr lang="ko-KR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스포츠마케팅의 </a:t>
            </a:r>
            <a:r>
              <a:rPr lang="ko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흐름</a:t>
            </a:r>
            <a:endParaRPr lang="ko-KR" altLang="en-US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468313" y="1393825"/>
            <a:ext cx="8280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 eaLnBrk="0" hangingPunct="0"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9pPr>
          </a:lstStyle>
          <a:p>
            <a:pPr eaLnBrk="1" hangingPunct="1">
              <a:lnSpc>
                <a:spcPct val="180000"/>
              </a:lnSpc>
              <a:defRPr/>
            </a:pPr>
            <a:r>
              <a:rPr lang="en-US" altLang="ko" sz="1600" dirty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1).</a:t>
            </a:r>
            <a:r>
              <a:rPr lang="ko" altLang="en-US" sz="1600" dirty="0">
                <a:effectLst/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스포츠마케팅회사의 다양화와 기업화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ko" sz="1600" dirty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" altLang="en-US" sz="1600" dirty="0">
                <a:effectLst/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일반기업</a:t>
            </a:r>
            <a:r>
              <a:rPr lang="ko" altLang="en-US" sz="1600" dirty="0">
                <a:effectLst/>
                <a:latin typeface="HY울릉도B" pitchFamily="18" charset="-127"/>
                <a:ea typeface="HY울릉도B" pitchFamily="18" charset="-127"/>
              </a:rPr>
              <a:t>의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 상품인지도 향상을 위한 스포츠마케팅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ko" sz="1600" dirty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3). 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스포츠마케팅의 국제화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ko" sz="1600" dirty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4). 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선수가치 극대화를 위한 스포츠마케팅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ko" sz="1600" dirty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5).</a:t>
            </a:r>
            <a:r>
              <a:rPr lang="ko" altLang="en-US" sz="1600" dirty="0">
                <a:effectLst/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프로 스포츠 활성화를 위한 마케팅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ko" sz="1600" dirty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6).</a:t>
            </a:r>
            <a:r>
              <a:rPr lang="ko" altLang="en-US" sz="1600" dirty="0">
                <a:effectLst/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지역발전과 스포츠 마케팅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ko-KR" altLang="en-US" sz="1600" dirty="0">
                <a:effectLst/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600" dirty="0">
                <a:effectLst/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sz="1600" dirty="0">
              <a:effectLst/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모서리가 둥근 사각형 설명선 2"/>
          <p:cNvSpPr/>
          <p:nvPr/>
        </p:nvSpPr>
        <p:spPr bwMode="auto">
          <a:xfrm>
            <a:off x="250825" y="1393825"/>
            <a:ext cx="5905500" cy="3259138"/>
          </a:xfrm>
          <a:prstGeom prst="wedgeRoundRectCallout">
            <a:avLst>
              <a:gd name="adj1" fmla="val 38619"/>
              <a:gd name="adj2" fmla="val 61971"/>
              <a:gd name="adj3" fmla="val 16667"/>
            </a:avLst>
          </a:prstGeom>
          <a:noFill/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pic>
        <p:nvPicPr>
          <p:cNvPr id="5125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22838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066925"/>
            <a:ext cx="2362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0825" y="188913"/>
            <a:ext cx="8642356" cy="503237"/>
            <a:chOff x="158" y="119"/>
            <a:chExt cx="5444" cy="317"/>
          </a:xfrm>
        </p:grpSpPr>
        <p:pic>
          <p:nvPicPr>
            <p:cNvPr id="9" name="Picture 20" descr="상명대로고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2000" b="1" dirty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2000" b="1" dirty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2000" b="1" dirty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2000" b="1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2000" b="1" dirty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48032" y="890797"/>
            <a:ext cx="5563831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4)</a:t>
            </a:r>
            <a:r>
              <a:rPr lang="en-US" altLang="ko-KR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lang="ko-KR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스포츠마케팅의 </a:t>
            </a:r>
            <a:r>
              <a:rPr lang="ko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범위</a:t>
            </a:r>
            <a:endParaRPr lang="ko-KR" altLang="en-US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195513" y="3068638"/>
            <a:ext cx="2808287" cy="504825"/>
          </a:xfrm>
          <a:prstGeom prst="ellipse">
            <a:avLst/>
          </a:prstGeom>
          <a:solidFill>
            <a:srgbClr val="FFFF00"/>
          </a:soli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6147" name="그룹 7"/>
          <p:cNvGrpSpPr>
            <a:grpSpLocks/>
          </p:cNvGrpSpPr>
          <p:nvPr/>
        </p:nvGrpSpPr>
        <p:grpSpPr bwMode="auto">
          <a:xfrm>
            <a:off x="468313" y="1268413"/>
            <a:ext cx="8280400" cy="5329237"/>
            <a:chOff x="468313" y="1268413"/>
            <a:chExt cx="8280400" cy="5329237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468313" y="1268413"/>
              <a:ext cx="8280400" cy="532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457200" indent="-4572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en-US" altLang="ko" sz="1600" b="1" dirty="0">
                  <a:effectLst/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en-US" altLang="ko-KR" sz="1600" b="1" dirty="0">
                  <a:effectLst/>
                  <a:latin typeface="HY울릉도B" pitchFamily="18" charset="-127"/>
                  <a:ea typeface="HY울릉도B" pitchFamily="18" charset="-127"/>
                </a:rPr>
                <a:t>1).</a:t>
              </a:r>
              <a:r>
                <a:rPr lang="ko-KR" altLang="en-US" sz="1600" b="1" dirty="0">
                  <a:effectLst/>
                  <a:latin typeface="HY울릉도B" pitchFamily="18" charset="-127"/>
                  <a:ea typeface="HY울릉도B" pitchFamily="18" charset="-127"/>
                </a:rPr>
                <a:t>스포츠마케팅회사의 다양화와 기업화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endParaRPr lang="ko-KR" altLang="en-US" sz="1400" b="1" dirty="0">
                <a:solidFill>
                  <a:schemeClr val="accent2"/>
                </a:solidFill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4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▩  스포츠산업                                                    </a:t>
              </a:r>
              <a:r>
                <a:rPr lang="en-US" altLang="ko-KR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21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세기 황금알을 낳는 산업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                                 부각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                                   스포츠마케팅 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endParaRPr lang="ko-KR" altLang="en-US" sz="1400" b="1" dirty="0">
                <a:solidFill>
                  <a:schemeClr val="accent2"/>
                </a:solidFill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endParaRPr lang="ko-KR" altLang="en-US" sz="1400" b="1" dirty="0">
                <a:solidFill>
                  <a:schemeClr val="accent2"/>
                </a:solidFill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▩ </a:t>
              </a:r>
              <a:r>
                <a:rPr lang="ko-KR" altLang="en-US" sz="1600" b="1" dirty="0" err="1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월트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</a:t>
              </a:r>
              <a:r>
                <a:rPr lang="ko-KR" altLang="en-US" sz="1600" b="1" dirty="0" err="1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디즈니사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</a:t>
              </a:r>
              <a:r>
                <a:rPr lang="en-US" altLang="ko-KR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: 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미국 최대 마케팅 회사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미국 유일의 </a:t>
              </a:r>
              <a:r>
                <a:rPr lang="en-US" altLang="ko-KR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24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시간 스포츠 방송을 실시하는 </a:t>
              </a:r>
              <a:r>
                <a:rPr lang="en-US" altLang="ko-KR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ESPN 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인수 </a:t>
              </a:r>
              <a:r>
                <a:rPr lang="en-US" altLang="ko-KR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: 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스포츠마케팅회사로 발전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endParaRPr lang="ko-KR" altLang="en-US" sz="1600" b="1" dirty="0">
                <a:solidFill>
                  <a:schemeClr val="tx2"/>
                </a:solidFill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tx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   한국 프로스포츠시장</a:t>
              </a:r>
              <a:r>
                <a:rPr lang="en-US" altLang="ko-KR" sz="1600" b="1" dirty="0">
                  <a:solidFill>
                    <a:schemeClr val="tx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: </a:t>
              </a:r>
              <a:r>
                <a:rPr lang="ko-KR" altLang="en-US" sz="1600" b="1" dirty="0">
                  <a:solidFill>
                    <a:schemeClr val="tx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매스미디어와 함께 급성장 기대</a:t>
              </a:r>
            </a:p>
            <a:p>
              <a:pPr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tx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                                 거대 기업들의 스포츠마케팅경쟁 치열</a:t>
              </a:r>
            </a:p>
          </p:txBody>
        </p:sp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>
              <a:off x="2051050" y="2492375"/>
              <a:ext cx="2881313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 flipV="1">
              <a:off x="3563938" y="2565400"/>
              <a:ext cx="0" cy="503238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95288" y="5732463"/>
            <a:ext cx="384175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defRPr/>
            </a:pPr>
            <a:r>
              <a:rPr lang="en-US" altLang="ko-K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▩</a:t>
            </a:r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88209" y="1011559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일반기업</a:t>
            </a:r>
            <a:r>
              <a:rPr lang="ko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의</a:t>
            </a:r>
            <a:r>
              <a:rPr lang="ko-KR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 상품인지도 향상을 위한 스포츠마케팅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양재튼튼체B" panose="02020603020101020101" pitchFamily="18" charset="-127"/>
              <a:ea typeface="양재튼튼체B" panose="02020603020101020101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7171" name="_x75713320" descr="EMB00000b2c34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21605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_x64943336" descr="EMB00000b2c34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3087687" y="2133600"/>
            <a:ext cx="5588001" cy="25705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스포츠마케팅은 스포츠회사뿐만 아니라 일반기업에서도 기업발전을 위해 적극 활용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ko-KR" alt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스포츠마케팅은  기업이 짧은 기간에 국가 또는 세계전체 잠재 고객에게 기업홍보 수단으로 최적임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스포츠마케팅은 기업의 강력한 글로벌 마케팅 수단으로 스포츠이벤트는 기업의 흥망을 </a:t>
            </a:r>
            <a:r>
              <a:rPr lang="ko-KR" alt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좌우할수</a:t>
            </a: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 있는 파괴력 발휘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HY수평선B" pitchFamily="18" charset="-127"/>
              <a:ea typeface="HY수평선B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◈ 스포츠를 통한 마케팅 전략은 다른 어떤 홍보수단보다 효과적임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수평선B" pitchFamily="18" charset="-127"/>
                <a:ea typeface="HY수평선B" pitchFamily="18" charset="-127"/>
              </a:rPr>
              <a:t> </a:t>
            </a:r>
          </a:p>
        </p:txBody>
      </p:sp>
      <p:pic>
        <p:nvPicPr>
          <p:cNvPr id="7183" name="그림 17" descr="k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8313" y="126841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-K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419475" y="2133600"/>
            <a:ext cx="5256213" cy="10048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endParaRPr lang="en-US" altLang="ko-K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8205" name="그룹 15"/>
          <p:cNvGrpSpPr>
            <a:grpSpLocks/>
          </p:cNvGrpSpPr>
          <p:nvPr/>
        </p:nvGrpSpPr>
        <p:grpSpPr bwMode="auto">
          <a:xfrm>
            <a:off x="468313" y="1412875"/>
            <a:ext cx="8351837" cy="4006850"/>
            <a:chOff x="468313" y="1412875"/>
            <a:chExt cx="8351837" cy="4006850"/>
          </a:xfrm>
        </p:grpSpPr>
        <p:pic>
          <p:nvPicPr>
            <p:cNvPr id="8207" name="Picture 17" descr="한국통신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484313"/>
              <a:ext cx="3455987" cy="393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4211638" y="1412875"/>
              <a:ext cx="4608512" cy="378629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ko-KR" altLang="en-US" sz="16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한국통신</a:t>
              </a:r>
              <a:r>
                <a:rPr lang="en-US" altLang="ko-KR" sz="16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(KT) : FIFA </a:t>
              </a:r>
              <a:r>
                <a:rPr lang="ko-KR" altLang="en-US" sz="16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후원사</a:t>
              </a:r>
              <a:endParaRPr lang="ko-KR" altLang="en-US" sz="1600" dirty="0">
                <a:solidFill>
                  <a:schemeClr val="accent2"/>
                </a:solidFill>
                <a:effectLst/>
                <a:latin typeface="HY울릉도B" pitchFamily="18" charset="-127"/>
                <a:ea typeface="HY울릉도B" pitchFamily="18" charset="-127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2001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년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6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월 </a:t>
              </a:r>
              <a:r>
                <a:rPr lang="ko-KR" altLang="en-US" sz="1600" dirty="0" err="1">
                  <a:effectLst/>
                  <a:latin typeface="HY울릉도B" pitchFamily="18" charset="-127"/>
                  <a:ea typeface="HY울릉도B" pitchFamily="18" charset="-127"/>
                </a:rPr>
                <a:t>부터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2002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년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3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월 까지 </a:t>
              </a:r>
              <a:r>
                <a:rPr lang="ko-KR" altLang="en-US" sz="1600" dirty="0" err="1">
                  <a:effectLst/>
                  <a:latin typeface="HY울릉도B" pitchFamily="18" charset="-127"/>
                  <a:ea typeface="HY울릉도B" pitchFamily="18" charset="-127"/>
                </a:rPr>
                <a:t>한통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=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월드컵 이미지 구축 기간 설정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100</a:t>
              </a:r>
              <a:r>
                <a:rPr lang="ko-KR" altLang="en-US" sz="1600" dirty="0" err="1">
                  <a:effectLst/>
                  <a:latin typeface="HY울릉도B" pitchFamily="18" charset="-127"/>
                  <a:ea typeface="HY울릉도B" pitchFamily="18" charset="-127"/>
                </a:rPr>
                <a:t>억원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투자</a:t>
              </a: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제일기획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600" dirty="0" err="1">
                  <a:effectLst/>
                  <a:latin typeface="HY울릉도B" pitchFamily="18" charset="-127"/>
                  <a:ea typeface="HY울릉도B" pitchFamily="18" charset="-127"/>
                </a:rPr>
                <a:t>휘닉스커뮤니케이션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600" dirty="0" err="1">
                  <a:effectLst/>
                  <a:latin typeface="HY울릉도B" pitchFamily="18" charset="-127"/>
                  <a:ea typeface="HY울릉도B" pitchFamily="18" charset="-127"/>
                </a:rPr>
                <a:t>옥타곤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등 마케팅 대행사와 함께 이벤트 개최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" sz="1600" dirty="0">
                  <a:effectLst/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16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강 진출기원 </a:t>
              </a:r>
              <a:r>
                <a:rPr lang="ko-KR" altLang="en-US" sz="1600" dirty="0" err="1">
                  <a:effectLst/>
                  <a:latin typeface="HY울릉도B" pitchFamily="18" charset="-127"/>
                  <a:ea typeface="HY울릉도B" pitchFamily="18" charset="-127"/>
                </a:rPr>
                <a:t>페널티킥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대회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/FIFA 2002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사이버 축구대회</a:t>
              </a: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endParaRPr lang="ko-KR" altLang="en-US" sz="1600" dirty="0">
                <a:effectLst/>
                <a:latin typeface="HY울릉도B" pitchFamily="18" charset="-127"/>
                <a:ea typeface="HY울릉도B" pitchFamily="18" charset="-127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2002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년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4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월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-6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월 </a:t>
              </a:r>
              <a:r>
                <a:rPr lang="en-US" altLang="ko-KR" sz="1600" dirty="0">
                  <a:effectLst/>
                  <a:latin typeface="HY울릉도B" pitchFamily="18" charset="-127"/>
                  <a:ea typeface="HY울릉도B" pitchFamily="18" charset="-127"/>
                </a:rPr>
                <a:t>: 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성공창출 기간 </a:t>
              </a:r>
              <a:r>
                <a:rPr lang="en-US" altLang="ko-KR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188</a:t>
              </a:r>
              <a:r>
                <a:rPr lang="ko-KR" altLang="en-US" sz="1600" u="sng" dirty="0" err="1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억원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투자</a:t>
              </a: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ko-KR" altLang="en-US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한국팀 선전</a:t>
              </a:r>
              <a:r>
                <a:rPr lang="en-US" altLang="ko-KR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(4</a:t>
              </a:r>
              <a:r>
                <a:rPr lang="ko-KR" altLang="en-US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강</a:t>
              </a:r>
              <a:r>
                <a:rPr lang="en-US" altLang="ko-KR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)</a:t>
              </a:r>
              <a:r>
                <a:rPr lang="ko-KR" altLang="en-US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으로  최대 </a:t>
              </a:r>
              <a:r>
                <a:rPr lang="en-US" altLang="ko-KR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5</a:t>
              </a:r>
              <a:r>
                <a:rPr lang="ko-KR" altLang="en-US" sz="1600" u="sng" dirty="0">
                  <a:solidFill>
                    <a:srgbClr val="FF0000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조원의 홍보효과 거둠</a:t>
              </a:r>
              <a:r>
                <a:rPr lang="ko-KR" altLang="en-US" sz="1600" dirty="0">
                  <a:effectLst/>
                  <a:latin typeface="HY울릉도B" pitchFamily="18" charset="-127"/>
                  <a:ea typeface="HY울릉도B" pitchFamily="18" charset="-127"/>
                </a:rPr>
                <a:t>  </a:t>
              </a:r>
            </a:p>
          </p:txBody>
        </p:sp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39552" y="908720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" sz="1600" b="1" dirty="0" smtClean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b="1" dirty="0" smtClean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일반기업</a:t>
            </a:r>
            <a:r>
              <a:rPr lang="ko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의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 상품인지도 향상을 위한 스포츠마케팅</a:t>
            </a:r>
            <a:endParaRPr lang="ko-KR" alt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76400" y="900113"/>
            <a:ext cx="5715000" cy="4572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2391" dir="361530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b="1" dirty="0"/>
              <a:t>스포츠 마케팅 </a:t>
            </a:r>
            <a:r>
              <a:rPr lang="ko-KR" altLang="en-US" b="1" dirty="0" smtClean="0"/>
              <a:t>강의계획</a:t>
            </a:r>
            <a:endParaRPr lang="en-US" altLang="ko-KR" b="1" dirty="0"/>
          </a:p>
        </p:txBody>
      </p:sp>
      <p:graphicFrame>
        <p:nvGraphicFramePr>
          <p:cNvPr id="399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01080"/>
              </p:ext>
            </p:extLst>
          </p:nvPr>
        </p:nvGraphicFramePr>
        <p:xfrm>
          <a:off x="304800" y="1787525"/>
          <a:ext cx="8534400" cy="1856210"/>
        </p:xfrm>
        <a:graphic>
          <a:graphicData uri="http://schemas.openxmlformats.org/drawingml/2006/table">
            <a:tbl>
              <a:tblPr/>
              <a:tblGrid>
                <a:gridCol w="1887538"/>
                <a:gridCol w="2379662"/>
                <a:gridCol w="1530350"/>
                <a:gridCol w="27368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교 과 목 명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스포츠 마케팅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담당교수명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오   일   영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이수구분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학수번호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소          속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     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스포츠산업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주 수강 대상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스포츠산업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연   구   실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K203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학점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주당시간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2/2 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전 화 번 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041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–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550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–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5333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010-5542-5410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선이수 과목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E  -  Mail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ohiy@smu.ac.kr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85750" y="3663950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b="1" dirty="0"/>
              <a:t>1.</a:t>
            </a:r>
            <a:r>
              <a:rPr lang="ko-KR" altLang="en-US" sz="1600" b="1" dirty="0"/>
              <a:t>수업의 개요 및 목표</a:t>
            </a: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250825" y="4065588"/>
            <a:ext cx="8497888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200" dirty="0"/>
              <a:t> </a:t>
            </a:r>
            <a:r>
              <a:rPr lang="ko-KR" altLang="en-US" sz="1800" dirty="0"/>
              <a:t>스포츠마케팅에 대한 이론을 학습하고 실무적 기법을 경험함으로써 스포츠산업 현장에서 필요로 하는 전문 </a:t>
            </a:r>
            <a:r>
              <a:rPr lang="ko-KR" altLang="en-US" sz="1800" dirty="0" smtClean="0"/>
              <a:t>스포츠산업 경영자로서 능력을</a:t>
            </a:r>
            <a:endParaRPr lang="en-US" altLang="ko-KR" sz="1800" dirty="0" smtClean="0"/>
          </a:p>
          <a:p>
            <a:pPr>
              <a:defRPr/>
            </a:pPr>
            <a:r>
              <a:rPr lang="ko-KR" altLang="en-US" sz="1800" dirty="0" smtClean="0"/>
              <a:t> </a:t>
            </a:r>
            <a:r>
              <a:rPr lang="ko-KR" altLang="en-US" sz="1800" dirty="0"/>
              <a:t>배양하는데 목표가 있으며 주요내용은 스포츠의 마케팅과 스포츠를 통한마케팅 그리고 마케팅믹스에 </a:t>
            </a:r>
            <a:r>
              <a:rPr lang="ko-KR" altLang="en-US" sz="1800" dirty="0" smtClean="0"/>
              <a:t>대한 </a:t>
            </a:r>
            <a:r>
              <a:rPr lang="ko-KR" altLang="en-US" sz="1800" dirty="0"/>
              <a:t>이해와 주요 마케팅 사례를 </a:t>
            </a:r>
            <a:endParaRPr lang="en-US" altLang="ko-KR" sz="1800" dirty="0" smtClean="0"/>
          </a:p>
          <a:p>
            <a:pPr>
              <a:defRPr/>
            </a:pPr>
            <a:r>
              <a:rPr lang="en-US" altLang="ko-KR" sz="1800" dirty="0"/>
              <a:t> </a:t>
            </a:r>
            <a:r>
              <a:rPr lang="ko-KR" altLang="en-US" sz="1800" dirty="0" smtClean="0"/>
              <a:t>학습함으로써 </a:t>
            </a:r>
            <a:r>
              <a:rPr lang="ko-KR" altLang="en-US" sz="1800" dirty="0"/>
              <a:t>스포츠산업 시장을 주도해나갈 수 있는 전문능력을 배양하고자 한다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285750" y="4949825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b="1" dirty="0"/>
              <a:t>2.</a:t>
            </a:r>
            <a:r>
              <a:rPr lang="ko-KR" altLang="en-US" sz="1600" b="1" dirty="0"/>
              <a:t>수업 형태</a:t>
            </a:r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250825" y="5334000"/>
            <a:ext cx="8534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600" dirty="0"/>
              <a:t>이론중심과 현장적 사례중심 강의 및 발표</a:t>
            </a:r>
            <a:r>
              <a:rPr lang="en-US" altLang="ko-KR" sz="1600" dirty="0"/>
              <a:t>/</a:t>
            </a:r>
            <a:r>
              <a:rPr lang="ko-KR" altLang="en-US" sz="1600" dirty="0"/>
              <a:t>토론으로 진행</a:t>
            </a: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250825" y="6286500"/>
            <a:ext cx="8534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600" dirty="0" err="1"/>
              <a:t>주교재</a:t>
            </a:r>
            <a:r>
              <a:rPr lang="ko-KR" altLang="en-US" sz="1600" dirty="0"/>
              <a:t> </a:t>
            </a:r>
            <a:r>
              <a:rPr lang="en-US" altLang="ko-KR" sz="1600" dirty="0"/>
              <a:t>:  </a:t>
            </a:r>
            <a:r>
              <a:rPr lang="ko-KR" altLang="en-US" sz="1600" dirty="0"/>
              <a:t>스포츠 마케팅</a:t>
            </a:r>
            <a:r>
              <a:rPr lang="en-US" altLang="ko-KR" sz="1600" dirty="0"/>
              <a:t>, </a:t>
            </a:r>
            <a:r>
              <a:rPr lang="ko-KR" altLang="en-US" sz="1600" dirty="0"/>
              <a:t>김도균</a:t>
            </a:r>
            <a:r>
              <a:rPr lang="en-US" altLang="ko-KR" sz="1600" dirty="0"/>
              <a:t>,</a:t>
            </a:r>
            <a:r>
              <a:rPr lang="ko-KR" altLang="en-US" sz="1600" dirty="0"/>
              <a:t>도서출판 오래 </a:t>
            </a: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323850" y="5878513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b="1" dirty="0"/>
              <a:t>3. </a:t>
            </a:r>
            <a:r>
              <a:rPr lang="ko-KR" altLang="en-US" sz="1600" b="1" dirty="0"/>
              <a:t>교재 및 참고자료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71438"/>
            <a:ext cx="8893175" cy="503237"/>
            <a:chOff x="158" y="119"/>
            <a:chExt cx="5444" cy="317"/>
          </a:xfrm>
        </p:grpSpPr>
        <p:pic>
          <p:nvPicPr>
            <p:cNvPr id="3114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6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6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8313" y="152876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-KR" sz="2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20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grpSp>
        <p:nvGrpSpPr>
          <p:cNvPr id="9228" name="그룹 17"/>
          <p:cNvGrpSpPr>
            <a:grpSpLocks/>
          </p:cNvGrpSpPr>
          <p:nvPr/>
        </p:nvGrpSpPr>
        <p:grpSpPr bwMode="auto">
          <a:xfrm>
            <a:off x="323850" y="1412875"/>
            <a:ext cx="8208963" cy="4827588"/>
            <a:chOff x="323850" y="1412875"/>
            <a:chExt cx="8208963" cy="4827588"/>
          </a:xfrm>
        </p:grpSpPr>
        <p:sp>
          <p:nvSpPr>
            <p:cNvPr id="50196" name="Oval 20"/>
            <p:cNvSpPr>
              <a:spLocks noChangeArrowheads="1"/>
            </p:cNvSpPr>
            <p:nvPr/>
          </p:nvSpPr>
          <p:spPr bwMode="auto">
            <a:xfrm>
              <a:off x="323850" y="1412875"/>
              <a:ext cx="1584325" cy="503238"/>
            </a:xfrm>
            <a:prstGeom prst="ellipse">
              <a:avLst/>
            </a:prstGeom>
            <a:solidFill>
              <a:srgbClr val="00FFFF"/>
            </a:solidFill>
            <a:ln w="3175" algn="ctr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9231" name="Picture 16" descr="현대자동차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1412875"/>
              <a:ext cx="2520950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7" descr="현대자동차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3933825"/>
              <a:ext cx="2665412" cy="230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539750" y="1484313"/>
              <a:ext cx="5311775" cy="169341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현대자동차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유럽</a:t>
              </a:r>
              <a:r>
                <a:rPr lang="en-US" altLang="ko-K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남미</a:t>
              </a:r>
              <a:r>
                <a:rPr lang="en-US" altLang="ko-K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미국 현지 대리점을 통한 해외홍보에 주력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유로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2004 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로컬스폰서로 참여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: </a:t>
              </a:r>
              <a:r>
                <a:rPr lang="ko-KR" altLang="en-US" sz="1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에쿠스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소나타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스타렉스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등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200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억 지원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3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조 이상 효과 창출</a:t>
              </a: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4067175" y="4221163"/>
              <a:ext cx="4321175" cy="184730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r>
                <a:rPr lang="en-US" altLang="ko-K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2002 </a:t>
              </a:r>
              <a:r>
                <a:rPr lang="ko-KR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한일월드컵 기간 </a:t>
              </a:r>
              <a:r>
                <a:rPr lang="en-US" altLang="ko-K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1,000</a:t>
              </a:r>
              <a:r>
                <a:rPr lang="ko-KR" altLang="en-US" sz="16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억원</a:t>
              </a:r>
              <a:r>
                <a:rPr lang="ko-KR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투자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전세계 브랜드 인지도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10% 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상승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6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조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2,000</a:t>
              </a:r>
              <a:r>
                <a:rPr lang="ko-KR" altLang="en-US" sz="1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억원의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광고 효과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딜러 만족도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3.4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점에서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6.7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점 까지 상승</a:t>
              </a:r>
              <a:endParaRPr lang="en-US" altLang="ko-K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만점 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7</a:t>
              </a:r>
              <a:r>
                <a:rPr lang="ko-KR" alt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점</a:t>
              </a:r>
              <a:r>
                <a:rPr lang="en-US" altLang="ko-K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)</a:t>
              </a:r>
            </a:p>
          </p:txBody>
        </p:sp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39552" y="908720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" sz="1600" b="1" dirty="0" smtClean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b="1" dirty="0" smtClean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일반기업</a:t>
            </a:r>
            <a:r>
              <a:rPr lang="ko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의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 상품인지도 향상을 위한 스포츠마케팅</a:t>
            </a:r>
            <a:endParaRPr lang="ko-KR" alt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68313" y="126841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-K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grpSp>
        <p:nvGrpSpPr>
          <p:cNvPr id="10252" name="그룹 18"/>
          <p:cNvGrpSpPr>
            <a:grpSpLocks/>
          </p:cNvGrpSpPr>
          <p:nvPr/>
        </p:nvGrpSpPr>
        <p:grpSpPr bwMode="auto">
          <a:xfrm>
            <a:off x="250825" y="1327255"/>
            <a:ext cx="8713788" cy="5129108"/>
            <a:chOff x="250825" y="1327255"/>
            <a:chExt cx="8713788" cy="5129108"/>
          </a:xfrm>
        </p:grpSpPr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3708400" y="3644900"/>
              <a:ext cx="1584325" cy="503238"/>
            </a:xfrm>
            <a:prstGeom prst="ellipse">
              <a:avLst/>
            </a:prstGeom>
            <a:solidFill>
              <a:srgbClr val="00FFFF"/>
            </a:solidFill>
            <a:ln w="3175" algn="ctr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202" name="Oval 2"/>
            <p:cNvSpPr>
              <a:spLocks noChangeArrowheads="1"/>
            </p:cNvSpPr>
            <p:nvPr/>
          </p:nvSpPr>
          <p:spPr bwMode="auto">
            <a:xfrm>
              <a:off x="250825" y="1327255"/>
              <a:ext cx="1584325" cy="503238"/>
            </a:xfrm>
            <a:prstGeom prst="ellipse">
              <a:avLst/>
            </a:prstGeom>
            <a:solidFill>
              <a:srgbClr val="00FFFF"/>
            </a:solidFill>
            <a:ln w="3175" algn="ctr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391319" y="1365250"/>
              <a:ext cx="4608512" cy="246285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ko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    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LG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전자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en-US" altLang="ko-KR" sz="1400" dirty="0">
                <a:solidFill>
                  <a:schemeClr val="accent2"/>
                </a:solidFill>
                <a:effectLst/>
                <a:latin typeface="HY울릉도B" pitchFamily="18" charset="-127"/>
                <a:ea typeface="HY울릉도B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중남미 지역 축구예선 참가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-40</a:t>
              </a:r>
              <a:r>
                <a:rPr lang="ko-KR" altLang="en-US" sz="1400" dirty="0" err="1">
                  <a:effectLst/>
                  <a:latin typeface="HY울릉도B" pitchFamily="18" charset="-127"/>
                  <a:ea typeface="HY울릉도B" pitchFamily="18" charset="-127"/>
                </a:rPr>
                <a:t>여개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 팀 후원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자사 브랜드 홍보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,VIP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티켓을 거래처 확보에 이용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최근 잉글랜드 </a:t>
              </a:r>
              <a:r>
                <a:rPr lang="ko-KR" altLang="en-US" sz="1400" dirty="0" err="1">
                  <a:effectLst/>
                  <a:latin typeface="HY울릉도B" pitchFamily="18" charset="-127"/>
                  <a:ea typeface="HY울릉도B" pitchFamily="18" charset="-127"/>
                </a:rPr>
                <a:t>풀럼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/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프랑스 올림피크 </a:t>
              </a:r>
              <a:r>
                <a:rPr lang="ko-KR" altLang="en-US" sz="1400" dirty="0" err="1">
                  <a:effectLst/>
                  <a:latin typeface="HY울릉도B" pitchFamily="18" charset="-127"/>
                  <a:ea typeface="HY울릉도B" pitchFamily="18" charset="-127"/>
                </a:rPr>
                <a:t>리옹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/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브라질 </a:t>
              </a:r>
              <a:r>
                <a:rPr lang="ko-KR" altLang="en-US" sz="1400" dirty="0" err="1">
                  <a:effectLst/>
                  <a:latin typeface="HY울릉도B" pitchFamily="18" charset="-127"/>
                  <a:ea typeface="HY울릉도B" pitchFamily="18" charset="-127"/>
                </a:rPr>
                <a:t>상파울루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FC/ </a:t>
              </a:r>
              <a:r>
                <a:rPr lang="ko-KR" altLang="en-US" sz="1400" dirty="0" err="1">
                  <a:effectLst/>
                  <a:latin typeface="HY울릉도B" pitchFamily="18" charset="-127"/>
                  <a:ea typeface="HY울릉도B" pitchFamily="18" charset="-127"/>
                </a:rPr>
                <a:t>코파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 아메리카 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2007 /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아프리카 </a:t>
              </a:r>
              <a:r>
                <a:rPr lang="ko-KR" altLang="en-US" sz="1400" dirty="0" err="1">
                  <a:effectLst/>
                  <a:latin typeface="HY울릉도B" pitchFamily="18" charset="-127"/>
                  <a:ea typeface="HY울릉도B" pitchFamily="18" charset="-127"/>
                </a:rPr>
                <a:t>네이션스컵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/LG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암스테르담 토너먼트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/2016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세계여자야구월드컵 후원</a:t>
              </a:r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3924300" y="3716338"/>
              <a:ext cx="5040313" cy="274002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삼성전자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-2004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아테네 올림픽 성화봉송 공동 후원</a:t>
              </a: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1988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년서울올림픽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 로컬 스폰서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/98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 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나가노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 동계올림픽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/2000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 시드니올림픽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/2002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 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솔트레이크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 시티 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동계올림릭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/2006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 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토리노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 동계올림픽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/2008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 베이징 올림픽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/2010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년 밴쿠버 동계올림픽 공식 후원</a:t>
              </a:r>
            </a:p>
            <a:p>
              <a:pPr marL="342900" indent="-342900">
                <a:spcBef>
                  <a:spcPct val="50000"/>
                </a:spcBef>
                <a:buFontTx/>
                <a:buChar char="-"/>
                <a:defRPr/>
              </a:pP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잉글랜드 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첼시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FC 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후원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(200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억원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 투자 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2000</a:t>
              </a:r>
              <a:r>
                <a:rPr lang="ko-KR" altLang="en-US" sz="1400" dirty="0" err="1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억원</a:t>
              </a:r>
              <a:r>
                <a:rPr lang="ko-KR" altLang="en-US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 광고효과</a:t>
              </a:r>
              <a:r>
                <a:rPr lang="en-US" altLang="ko-KR" sz="1400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400" dirty="0">
                <a:solidFill>
                  <a:schemeClr val="accent2"/>
                </a:solidFill>
                <a:effectLst/>
                <a:latin typeface="HY울릉도B" pitchFamily="18" charset="-127"/>
                <a:ea typeface="HY울릉도B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-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국제승마연맹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/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국제하키연맹</a:t>
              </a:r>
              <a:r>
                <a:rPr lang="en-US" altLang="ko-KR" sz="1400" dirty="0">
                  <a:effectLst/>
                  <a:latin typeface="HY울릉도B" pitchFamily="18" charset="-127"/>
                  <a:ea typeface="HY울릉도B" pitchFamily="18" charset="-127"/>
                </a:rPr>
                <a:t>/ WCG( World Cyber Games)  </a:t>
              </a:r>
              <a:r>
                <a:rPr lang="ko-KR" altLang="en-US" sz="1400" dirty="0">
                  <a:effectLst/>
                  <a:latin typeface="HY울릉도B" pitchFamily="18" charset="-127"/>
                  <a:ea typeface="HY울릉도B" pitchFamily="18" charset="-127"/>
                </a:rPr>
                <a:t>후원</a:t>
              </a:r>
            </a:p>
          </p:txBody>
        </p:sp>
      </p:grpSp>
      <p:pic>
        <p:nvPicPr>
          <p:cNvPr id="10253" name="그림 19" descr="images7E94LB1Q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781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그림 21" descr="imagesIWY8F5X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2781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39552" y="908720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" sz="1600" b="1" dirty="0" smtClean="0">
                <a:effectLst/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b="1" dirty="0" smtClean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일반기업</a:t>
            </a:r>
            <a:r>
              <a:rPr lang="ko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의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 상품인지도 향상을 위한 스포츠마케팅</a:t>
            </a:r>
            <a:endParaRPr lang="ko-KR" alt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4859338" y="3573463"/>
            <a:ext cx="3744912" cy="360362"/>
          </a:xfrm>
          <a:prstGeom prst="rect">
            <a:avLst/>
          </a:prstGeom>
          <a:solidFill>
            <a:srgbClr val="66FF99"/>
          </a:solidFill>
          <a:ln w="31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4787900" y="2997200"/>
            <a:ext cx="3960813" cy="360363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5580063" y="1989138"/>
            <a:ext cx="2736850" cy="503237"/>
          </a:xfrm>
          <a:prstGeom prst="ellipse">
            <a:avLst/>
          </a:prstGeom>
          <a:solidFill>
            <a:srgbClr val="CCFF99"/>
          </a:solidFill>
          <a:ln w="3175" algn="ctr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4787900" y="5661025"/>
            <a:ext cx="2808288" cy="360363"/>
          </a:xfrm>
          <a:prstGeom prst="ellipse">
            <a:avLst/>
          </a:prstGeom>
          <a:solidFill>
            <a:srgbClr val="CCFF99"/>
          </a:solidFill>
          <a:ln w="3175" algn="ctr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2249" name="Oval 25"/>
          <p:cNvSpPr>
            <a:spLocks noChangeArrowheads="1"/>
          </p:cNvSpPr>
          <p:nvPr/>
        </p:nvSpPr>
        <p:spPr bwMode="auto">
          <a:xfrm>
            <a:off x="2051050" y="5876925"/>
            <a:ext cx="3025775" cy="504825"/>
          </a:xfrm>
          <a:prstGeom prst="ellipse">
            <a:avLst/>
          </a:prstGeom>
          <a:solidFill>
            <a:srgbClr val="FFFF00"/>
          </a:soli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68313" y="105251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3). </a:t>
            </a:r>
            <a:r>
              <a:rPr lang="ko-KR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스포츠마케팅의 국제화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95288" y="2051050"/>
            <a:ext cx="8353425" cy="42402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 시장은 세계화로 확대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다국적 기업 참여 증가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왜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스포츠의 가치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문화와 언어 극복 범세계적 이미지로 전 세계 소비자에 다가갈 수 있는 매력적인 상품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전세계의 소비자의 동질화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감동과 흥분                 참여기업들의 세계적 인지도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기업 신뢰도 상승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ko-KR" altLang="en-US" sz="140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미국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MLB, NBA, NFL, PGA, LPGA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기업들의 스포츠마케팅의 격전장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NBA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해외시범경기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2004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14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/17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일 중국 상하이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베이징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휴스턴 로키츠 대 새크라멘토 킹스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,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세계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212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개국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42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개 언어로 중계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입장권 수입 약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40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 달러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◎ 스포츠마케팅의 국제화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● 문화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사회는 물론 언어장벽을 넘어 스포츠이벤트를 개최하는 국가와 도시를 홍보하는 엄청난 부가적 효과를 창출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● 국제적 스포츠이벤트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자사제품과 서비스의 국제화 수단으로 활용하려는 기업의 참여 증가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                             엄청난 스폰서십 비용 지불   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스포츠마케팅의 국제화 주도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3635375" y="2205038"/>
            <a:ext cx="1800225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3924300" y="3213100"/>
            <a:ext cx="8636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3779838" y="3789363"/>
            <a:ext cx="10795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8172450" y="5445125"/>
            <a:ext cx="431800" cy="4318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6600FF"/>
          </a:solidFill>
          <a:ln w="317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 rot="11028565">
            <a:off x="5219700" y="5999163"/>
            <a:ext cx="1081088" cy="287337"/>
          </a:xfrm>
          <a:custGeom>
            <a:avLst/>
            <a:gdLst>
              <a:gd name="G0" fmla="+- 14245 0 0"/>
              <a:gd name="G1" fmla="+- 3334 0 0"/>
              <a:gd name="G2" fmla="+- 12158 0 3334"/>
              <a:gd name="G3" fmla="+- G2 0 3334"/>
              <a:gd name="G4" fmla="*/ G3 32768 32059"/>
              <a:gd name="G5" fmla="*/ G4 1 2"/>
              <a:gd name="G6" fmla="+- 21600 0 14245"/>
              <a:gd name="G7" fmla="*/ G6 3334 6079"/>
              <a:gd name="G8" fmla="+- G7 14245 0"/>
              <a:gd name="T0" fmla="*/ 14245 w 21600"/>
              <a:gd name="T1" fmla="*/ 0 h 21600"/>
              <a:gd name="T2" fmla="*/ 14245 w 21600"/>
              <a:gd name="T3" fmla="*/ 12158 h 21600"/>
              <a:gd name="T4" fmla="*/ 28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245" y="0"/>
                </a:lnTo>
                <a:lnTo>
                  <a:pt x="14245" y="3334"/>
                </a:lnTo>
                <a:lnTo>
                  <a:pt x="12427" y="3334"/>
                </a:lnTo>
                <a:cubicBezTo>
                  <a:pt x="5564" y="3334"/>
                  <a:pt x="0" y="7285"/>
                  <a:pt x="0" y="12158"/>
                </a:cubicBezTo>
                <a:lnTo>
                  <a:pt x="0" y="21600"/>
                </a:lnTo>
                <a:lnTo>
                  <a:pt x="5611" y="21600"/>
                </a:lnTo>
                <a:lnTo>
                  <a:pt x="5611" y="12158"/>
                </a:lnTo>
                <a:cubicBezTo>
                  <a:pt x="5611" y="10317"/>
                  <a:pt x="8663" y="8824"/>
                  <a:pt x="12427" y="8824"/>
                </a:cubicBezTo>
                <a:lnTo>
                  <a:pt x="14245" y="8824"/>
                </a:lnTo>
                <a:lnTo>
                  <a:pt x="14245" y="12158"/>
                </a:lnTo>
                <a:close/>
              </a:path>
            </a:pathLst>
          </a:custGeom>
          <a:solidFill>
            <a:srgbClr val="6600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16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16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16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16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16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323850" y="1916113"/>
            <a:ext cx="1655763" cy="433387"/>
          </a:xfrm>
          <a:prstGeom prst="ellipse">
            <a:avLst/>
          </a:prstGeom>
          <a:solidFill>
            <a:srgbClr val="66FF99"/>
          </a:solidFill>
          <a:ln w="317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31800" y="973138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4). </a:t>
            </a:r>
            <a:r>
              <a:rPr lang="ko-KR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선수가치 극대화를 위한 스포츠마케팅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539750" y="1989138"/>
            <a:ext cx="7920038" cy="28479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            선수들이 운동능력을 통해 획득할 수 있는 부와 명성을 극대화 함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</a:t>
            </a:r>
            <a:r>
              <a:rPr lang="ko-KR" alt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국가라는 경제적 차원을 벗어나 국제화 됨으로써  더욱 극대화 함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외국진출 </a:t>
            </a:r>
            <a:r>
              <a:rPr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야구의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추신수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텍사스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레인저스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이대호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시애틀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매리너스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김현수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볼티모어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류현진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(LA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다저스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박병호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미네소타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트윈스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오승환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세인트루이스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카디널스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강정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피츠머그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)/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축구의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손흥민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토트넘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),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기성용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스완지시티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)/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피겨스케이팅의 김연아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골프의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박인비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전인지</a:t>
            </a:r>
            <a:r>
              <a:rPr lang="en-US" altLang="ko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최나경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등 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100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여명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국내 활약 </a:t>
            </a:r>
            <a:r>
              <a:rPr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</a:t>
            </a:r>
            <a:r>
              <a:rPr lang="en-US" altLang="ko-K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1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슈틸리케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독일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현 축구국가대표감독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             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로이스터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미국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전 </a:t>
            </a:r>
            <a:r>
              <a:rPr lang="ko-KR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롯데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야구팀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감독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</a:t>
            </a:r>
          </a:p>
        </p:txBody>
      </p:sp>
      <p:pic>
        <p:nvPicPr>
          <p:cNvPr id="12302" name="그림 17" descr="슈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28797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그림 19" descr="로이스터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92600"/>
            <a:ext cx="2565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4284663" y="1989138"/>
            <a:ext cx="2374900" cy="431800"/>
          </a:xfrm>
          <a:prstGeom prst="ellipse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90618" y="960188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4). </a:t>
            </a:r>
            <a:r>
              <a:rPr lang="ko-KR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선수가치 극대화를 위한 스포츠마케팅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492500" y="2060575"/>
            <a:ext cx="5327650" cy="43465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타이거 우즈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타이거 우즈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(Eldrick Tiger Woods)  :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골프선수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출생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1975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12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30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미국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신체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키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185cm,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체중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84kg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데뷔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1996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프로입문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가족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배우자 엘린 노르덴그렌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학력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스탠퍼드 대학교 경제학과 중퇴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경력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2009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EPGA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투어 호주마스터스 우승 </a:t>
            </a:r>
          </a:p>
          <a:p>
            <a:pPr marL="342900" indent="-342900"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수상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2007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미국프로골프협회 올해의 선수상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342900" indent="-342900">
              <a:defRPr/>
            </a:pPr>
            <a:endParaRPr lang="ko-KR" altLang="en-US" sz="140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스폰서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나이키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,GM,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아멕스카드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(96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3,000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만달러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marL="342900" indent="-342900">
              <a:defRPr/>
            </a:pP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2001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나이키와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5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9,000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제품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광고출연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marL="342900" indent="-342900">
              <a:defRPr/>
            </a:pP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나이키 광고로 연간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1,800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뷰익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3,000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아메리칸 익스프레스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2,600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타이틀리스트 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2,000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롤렉스 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700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altLang="ko-K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3326" name="Picture 18" descr="타이거우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24479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4284663" y="2060575"/>
            <a:ext cx="2374900" cy="360363"/>
          </a:xfrm>
          <a:prstGeom prst="ellipse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55395" y="88112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4). </a:t>
            </a:r>
            <a:r>
              <a:rPr lang="ko-KR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선수가치 극대화를 위한 스포츠마케팅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492500" y="2060575"/>
            <a:ext cx="5327650" cy="47275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ko-KR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박  찬  호</a:t>
            </a:r>
          </a:p>
          <a:p>
            <a:pPr marL="342900" indent="-342900">
              <a:defRPr/>
            </a:pPr>
            <a:endParaRPr lang="ko-KR" altLang="en-US" sz="140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출생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1973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30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충남 공주시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신체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키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189cm,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체중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95kg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소속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뉴욕 양키스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투수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우투우타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데뷔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1994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'LA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다저스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'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입단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가족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배우자 박리혜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학력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한양대학교 경영학과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경력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2009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여성가족재단 홍보대사 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수상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2008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제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25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회 코리아베스트드레서백조상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연봉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94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LA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다저스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17,000 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달러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02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텍사스 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5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6,500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광고수입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94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나이키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50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96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나이키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년간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230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달러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97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제일제당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8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억원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삼보컴퓨터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16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억원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동양제과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7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억원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 99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현대해상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억원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00/01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나이키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51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만 </a:t>
            </a:r>
            <a:r>
              <a:rPr lang="en-US" altLang="ko-K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7,050 </a:t>
            </a:r>
            <a:r>
              <a:rPr lang="ko-KR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달러</a:t>
            </a:r>
          </a:p>
          <a:p>
            <a:pPr marL="342900" indent="-342900"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02/03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국민카드  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12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억원</a:t>
            </a:r>
          </a:p>
        </p:txBody>
      </p:sp>
      <p:pic>
        <p:nvPicPr>
          <p:cNvPr id="14350" name="Picture 16" descr="박찬호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1612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8" descr="박찬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15128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395288" y="4868863"/>
            <a:ext cx="1944687" cy="936625"/>
          </a:xfrm>
          <a:prstGeom prst="rect">
            <a:avLst/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39750" y="3068638"/>
            <a:ext cx="7848600" cy="720725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5724525" y="2276475"/>
            <a:ext cx="2160588" cy="431800"/>
          </a:xfrm>
          <a:prstGeom prst="ellipse">
            <a:avLst/>
          </a:prstGeom>
          <a:solidFill>
            <a:srgbClr val="66FF99"/>
          </a:solidFill>
          <a:ln w="3175" algn="ctr">
            <a:solidFill>
              <a:srgbClr val="66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900113" y="2276475"/>
            <a:ext cx="2303462" cy="431800"/>
          </a:xfrm>
          <a:prstGeom prst="ellipse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89592" y="1336909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5).</a:t>
            </a:r>
            <a:r>
              <a:rPr lang="ko-KR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프로 스포츠 활성화를 위한 마케팅</a:t>
            </a:r>
            <a:endParaRPr lang="en-US" altLang="ko-KR" sz="18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                                      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       </a:t>
            </a: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프로스포츠  활성화                                                      스포츠 마케팅의 힘 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스포츠라는 활동 및 대회를 상업화하고 산업화하여 일반기업과 스포츠 조직이 추구하고자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 하는 목적을 달성하는데 기여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다양한 스포츠 마케팅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재원창출  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+  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프로스포츠의 활성화와 안정적 발전에 기여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   기업 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기존의 광고 및 촉진매체가 제공할 수 없는 다양하고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기업들의                                             독특한 기업의 홍보 및 촉진기회 제공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 활동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  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프로스포츠 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프로스포츠 운영에 소요되는 재정 확보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   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연맹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팀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484438" y="4076700"/>
            <a:ext cx="863600" cy="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10800000">
            <a:off x="3348038" y="2420938"/>
            <a:ext cx="2232025" cy="503237"/>
          </a:xfrm>
          <a:custGeom>
            <a:avLst/>
            <a:gdLst>
              <a:gd name="G0" fmla="+- 8541 0 0"/>
              <a:gd name="G1" fmla="+- 9939 0 0"/>
              <a:gd name="G2" fmla="+- 8721 0 0"/>
              <a:gd name="G3" fmla="+- 21600 0 8541"/>
              <a:gd name="G4" fmla="+- 21600 0 9939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7864 h 21600"/>
              <a:gd name="T4" fmla="*/ 10800 w 21600"/>
              <a:gd name="T5" fmla="*/ 19288 h 21600"/>
              <a:gd name="T6" fmla="*/ 21600 w 21600"/>
              <a:gd name="T7" fmla="*/ 1786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541" y="8721"/>
                </a:lnTo>
                <a:lnTo>
                  <a:pt x="9939" y="8721"/>
                </a:lnTo>
                <a:lnTo>
                  <a:pt x="9939" y="16439"/>
                </a:lnTo>
                <a:lnTo>
                  <a:pt x="5273" y="16439"/>
                </a:lnTo>
                <a:lnTo>
                  <a:pt x="5273" y="14127"/>
                </a:lnTo>
                <a:lnTo>
                  <a:pt x="0" y="17864"/>
                </a:lnTo>
                <a:lnTo>
                  <a:pt x="5273" y="21600"/>
                </a:lnTo>
                <a:lnTo>
                  <a:pt x="5273" y="19288"/>
                </a:lnTo>
                <a:lnTo>
                  <a:pt x="16327" y="19288"/>
                </a:lnTo>
                <a:lnTo>
                  <a:pt x="16327" y="21600"/>
                </a:lnTo>
                <a:lnTo>
                  <a:pt x="21600" y="17864"/>
                </a:lnTo>
                <a:lnTo>
                  <a:pt x="16327" y="14127"/>
                </a:lnTo>
                <a:lnTo>
                  <a:pt x="16327" y="16439"/>
                </a:lnTo>
                <a:lnTo>
                  <a:pt x="11661" y="16439"/>
                </a:lnTo>
                <a:lnTo>
                  <a:pt x="11661" y="8721"/>
                </a:lnTo>
                <a:lnTo>
                  <a:pt x="13059" y="8721"/>
                </a:lnTo>
                <a:close/>
              </a:path>
            </a:pathLst>
          </a:cu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6343" name="AutoShape 23"/>
          <p:cNvSpPr>
            <a:spLocks noChangeArrowheads="1"/>
          </p:cNvSpPr>
          <p:nvPr/>
        </p:nvSpPr>
        <p:spPr bwMode="auto">
          <a:xfrm rot="1557123">
            <a:off x="2339975" y="5589588"/>
            <a:ext cx="995363" cy="287337"/>
          </a:xfrm>
          <a:prstGeom prst="rightArrow">
            <a:avLst>
              <a:gd name="adj1" fmla="val 50000"/>
              <a:gd name="adj2" fmla="val 86602"/>
            </a:avLst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6344" name="AutoShape 24"/>
          <p:cNvSpPr>
            <a:spLocks noChangeArrowheads="1"/>
          </p:cNvSpPr>
          <p:nvPr/>
        </p:nvSpPr>
        <p:spPr bwMode="auto">
          <a:xfrm rot="-1249322">
            <a:off x="2339975" y="4941888"/>
            <a:ext cx="995363" cy="287337"/>
          </a:xfrm>
          <a:prstGeom prst="rightArrow">
            <a:avLst>
              <a:gd name="adj1" fmla="val 50000"/>
              <a:gd name="adj2" fmla="val 86602"/>
            </a:avLst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6" name="AutoShape 22"/>
          <p:cNvSpPr>
            <a:spLocks noChangeArrowheads="1"/>
          </p:cNvSpPr>
          <p:nvPr/>
        </p:nvSpPr>
        <p:spPr bwMode="auto">
          <a:xfrm rot="10800000">
            <a:off x="539750" y="2708275"/>
            <a:ext cx="5903913" cy="2305050"/>
          </a:xfrm>
          <a:prstGeom prst="cloudCallout">
            <a:avLst>
              <a:gd name="adj1" fmla="val -62991"/>
              <a:gd name="adj2" fmla="val 51375"/>
            </a:avLst>
          </a:prstGeom>
          <a:solidFill>
            <a:srgbClr val="FFFF66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lIns="92075" tIns="46038" rIns="92075" bIns="46038"/>
          <a:lstStyle/>
          <a:p>
            <a:pPr marL="342900" indent="-342900" algn="ctr">
              <a:defRPr/>
            </a:pPr>
            <a:endParaRPr lang="ko-KR" altLang="ko-K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250825" y="2276475"/>
            <a:ext cx="1584325" cy="431800"/>
          </a:xfrm>
          <a:prstGeom prst="ellipse">
            <a:avLst/>
          </a:prstGeom>
          <a:solidFill>
            <a:srgbClr val="33CCFF"/>
          </a:solidFill>
          <a:ln w="3175" algn="ctr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08409" y="1285537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en-US" altLang="ko-K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6).</a:t>
            </a:r>
            <a:r>
              <a:rPr lang="ko-KR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B" pitchFamily="18" charset="-127"/>
                <a:ea typeface="HY울릉도B" pitchFamily="18" charset="-127"/>
              </a:rPr>
              <a:t>지역발전과 스포츠 마케팅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         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지역의 경제적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사회적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문화적 발전을 도모할 수 있는   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지역발전의 모델</a:t>
            </a: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/>
                <a:ea typeface="HY울릉도M" pitchFamily="18" charset="-127"/>
              </a:rPr>
              <a:t>•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스포츠활동에 참여하는 인구의 증가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/>
                <a:ea typeface="HY울릉도M" pitchFamily="18" charset="-127"/>
              </a:rPr>
              <a:t>•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지역연고의 프로팀 운영의 활성화                                                         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HY울릉도M" pitchFamily="18" charset="-127"/>
              </a:rPr>
              <a:t>•</a:t>
            </a:r>
            <a:r>
              <a:rPr lang="en-US" altLang="ko-KR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지역 스포츠 이벤트의 대규모화   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/>
                <a:ea typeface="HY울릉도M" pitchFamily="18" charset="-127"/>
              </a:rPr>
              <a:t>•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기업의 스폰서 십에 대한 투자</a:t>
            </a:r>
          </a:p>
          <a:p>
            <a:pPr marL="457200" indent="-457200">
              <a:lnSpc>
                <a:spcPct val="180000"/>
              </a:lnSpc>
              <a:defRPr/>
            </a:pPr>
            <a:endParaRPr lang="ko-KR" alt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예</a:t>
            </a:r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프랑스의 </a:t>
            </a:r>
            <a:r>
              <a:rPr lang="ko-KR" altLang="en-US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뚜르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드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프랑스 자전거 경주대회</a:t>
            </a:r>
          </a:p>
          <a:p>
            <a:pPr marL="457200" indent="-457200">
              <a:lnSpc>
                <a:spcPct val="180000"/>
              </a:lnSpc>
              <a:buFontTx/>
              <a:buChar char="-"/>
              <a:defRPr/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자전거  경주대회를 넘어 문화화한 지구촌 이벤트로 정착</a:t>
            </a:r>
          </a:p>
          <a:p>
            <a:pPr marL="457200" indent="-457200">
              <a:lnSpc>
                <a:spcPct val="180000"/>
              </a:lnSpc>
              <a:defRPr/>
            </a:pP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예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한국 남해 </a:t>
            </a:r>
            <a:r>
              <a:rPr lang="ko-KR" altLang="en-US" sz="1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스포츠파크</a:t>
            </a:r>
            <a:endParaRPr lang="ko-KR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lnSpc>
                <a:spcPct val="180000"/>
              </a:lnSpc>
              <a:defRPr/>
            </a:pP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남해를 대내외적으로 홍보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/ 01,02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240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 투자 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03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160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억의 경제적 효과 창출</a:t>
            </a:r>
            <a:r>
              <a:rPr lang="ko-KR" alt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3492500" y="6165850"/>
            <a:ext cx="1943100" cy="358775"/>
          </a:xfrm>
          <a:prstGeom prst="rect">
            <a:avLst/>
          </a:prstGeom>
          <a:solidFill>
            <a:srgbClr val="FFFF00"/>
          </a:solidFill>
          <a:ln w="31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3492500" y="5516563"/>
            <a:ext cx="1943100" cy="358775"/>
          </a:xfrm>
          <a:prstGeom prst="rect">
            <a:avLst/>
          </a:prstGeom>
          <a:solidFill>
            <a:srgbClr val="CCFF33"/>
          </a:solidFill>
          <a:ln w="3175" algn="ctr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3492500" y="4868863"/>
            <a:ext cx="1943100" cy="358775"/>
          </a:xfrm>
          <a:prstGeom prst="rect">
            <a:avLst/>
          </a:prstGeom>
          <a:solidFill>
            <a:srgbClr val="66FF99"/>
          </a:solidFill>
          <a:ln w="3175" algn="ctr">
            <a:solidFill>
              <a:srgbClr val="66FF99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7092950" y="3933825"/>
            <a:ext cx="936625" cy="358775"/>
          </a:xfrm>
          <a:prstGeom prst="rect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6011863" y="3933825"/>
            <a:ext cx="936625" cy="358775"/>
          </a:xfrm>
          <a:prstGeom prst="rect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4500563" y="3933825"/>
            <a:ext cx="1366837" cy="358775"/>
          </a:xfrm>
          <a:prstGeom prst="rect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2916238" y="3933825"/>
            <a:ext cx="1223962" cy="358775"/>
          </a:xfrm>
          <a:prstGeom prst="rect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1692275" y="3933825"/>
            <a:ext cx="936625" cy="358775"/>
          </a:xfrm>
          <a:prstGeom prst="rect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11188" y="3933825"/>
            <a:ext cx="936625" cy="358775"/>
          </a:xfrm>
          <a:prstGeom prst="rect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3348038" y="2997200"/>
            <a:ext cx="2303462" cy="360363"/>
          </a:xfrm>
          <a:prstGeom prst="rect">
            <a:avLst/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8313" y="126841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-KR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1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84213" y="1196975"/>
            <a:ext cx="7632700" cy="53713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스포츠마케팅에 대한 전문적인 분석에 앞서 포괄적 이해를 위한 기본적인 전제들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(1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).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스포츠마케팅에 대한 이해는 스포츠산업의 범주 안에서 이해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스포츠마케팅의 기능과 역할이 원활히 실행되기 위해서는 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사회내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기술과 기능을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실현할수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있는 기반 조성 필요                           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</a:t>
            </a:r>
            <a:r>
              <a:rPr lang="ko-KR" altLang="en-US" sz="1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스포츠산업</a:t>
            </a:r>
            <a:endParaRPr lang="ko-KR" altLang="en-US" sz="1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스포츠산업의 경제적 규모 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스포츠마케팅의 활성화 조건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스포츠의 다양한 가치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즐거움        흥미유발         스트레스 해소       사회적 상호작용       일체감       사회통합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  스포츠의 대중화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스포츠마케팅 전략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  스포츠산업의 발전 </a:t>
            </a: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 flipH="1">
            <a:off x="1116013" y="3357563"/>
            <a:ext cx="3311525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H="1">
            <a:off x="2195513" y="3357563"/>
            <a:ext cx="2232025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3492500" y="3357563"/>
            <a:ext cx="935038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4427538" y="3357563"/>
            <a:ext cx="792162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4427538" y="3357563"/>
            <a:ext cx="2089150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4427538" y="3357563"/>
            <a:ext cx="30241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1116013" y="4292600"/>
            <a:ext cx="3311525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2195513" y="4292600"/>
            <a:ext cx="2232025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3492500" y="4292600"/>
            <a:ext cx="935038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flipH="1">
            <a:off x="4427538" y="4292600"/>
            <a:ext cx="792162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H="1">
            <a:off x="4427538" y="4292600"/>
            <a:ext cx="2016125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flipH="1">
            <a:off x="4427538" y="4292600"/>
            <a:ext cx="3097212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58406" name="AutoShape 38"/>
          <p:cNvSpPr>
            <a:spLocks noChangeArrowheads="1"/>
          </p:cNvSpPr>
          <p:nvPr/>
        </p:nvSpPr>
        <p:spPr bwMode="auto">
          <a:xfrm>
            <a:off x="4211638" y="5229225"/>
            <a:ext cx="358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407" name="AutoShape 39"/>
          <p:cNvSpPr>
            <a:spLocks noChangeArrowheads="1"/>
          </p:cNvSpPr>
          <p:nvPr/>
        </p:nvSpPr>
        <p:spPr bwMode="auto">
          <a:xfrm>
            <a:off x="4211638" y="5876925"/>
            <a:ext cx="358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3031575" y="2205038"/>
            <a:ext cx="13684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39552" y="83671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/>
                <a:latin typeface="HY울릉도B" pitchFamily="18" charset="-127"/>
                <a:ea typeface="HY울릉도B" pitchFamily="18" charset="-127"/>
              </a:rPr>
              <a:t>5).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스포츠마케팅의 이해</a:t>
            </a:r>
            <a:endParaRPr lang="ko-KR" alt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68313" y="126841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-KR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1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grpSp>
        <p:nvGrpSpPr>
          <p:cNvPr id="18444" name="그룹 15"/>
          <p:cNvGrpSpPr>
            <a:grpSpLocks/>
          </p:cNvGrpSpPr>
          <p:nvPr/>
        </p:nvGrpSpPr>
        <p:grpSpPr bwMode="auto">
          <a:xfrm>
            <a:off x="684213" y="1196975"/>
            <a:ext cx="7632700" cy="5254625"/>
            <a:chOff x="684213" y="1196975"/>
            <a:chExt cx="7632700" cy="5254625"/>
          </a:xfrm>
        </p:grpSpPr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684213" y="1196975"/>
              <a:ext cx="7632700" cy="38639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스포츠마케팅에 대한 전문적인 분석에 앞서 포괄적 이해를 위한 기본적인 전제들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(1</a:t>
              </a:r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). </a:t>
              </a:r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스포츠마케팅에 대한 이해는 스포츠산업의 범주 안에서 이해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•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미국의 스포츠산업의 규모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: 97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년 기준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260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조원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전체산업규모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11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위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                                    04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년  기준 약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276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조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9,000</a:t>
              </a:r>
              <a:r>
                <a:rPr lang="ko-KR" alt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억원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전체산업규모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11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위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•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일본의 스포츠산업의  규모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: 96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년 기준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74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조원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•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한국의 스포츠산업의 규모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: 98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년 기준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6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조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2,000</a:t>
              </a:r>
              <a:r>
                <a:rPr lang="ko-KR" alt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억원</a:t>
              </a: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                                      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2014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년 기준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57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조 원  </a:t>
              </a:r>
              <a:endParaRPr lang="ko-KR" altLang="en-US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endPara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8448" name="Picture 40" descr="오일영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797425"/>
              <a:ext cx="3024187" cy="165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5" name="그림 16" descr="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9000"/>
            <a:ext cx="30956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39552" y="83671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/>
                <a:latin typeface="HY울릉도B" pitchFamily="18" charset="-127"/>
                <a:ea typeface="HY울릉도B" pitchFamily="18" charset="-127"/>
              </a:rPr>
              <a:t>5).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스포츠마케팅의 이해</a:t>
            </a:r>
            <a:endParaRPr lang="ko-KR" alt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625" y="1357313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b="1" dirty="0"/>
              <a:t>4. </a:t>
            </a:r>
            <a:r>
              <a:rPr lang="ko-KR" altLang="en-US" sz="1600" b="1" dirty="0"/>
              <a:t>과제물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3521075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b="1" dirty="0"/>
              <a:t>5.</a:t>
            </a:r>
            <a:r>
              <a:rPr lang="ko-KR" altLang="en-US" sz="1600" b="1" dirty="0"/>
              <a:t>평가방법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4878388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b="1" dirty="0"/>
              <a:t>6.</a:t>
            </a:r>
            <a:r>
              <a:rPr lang="ko-KR" altLang="en-US" sz="1600" b="1" dirty="0"/>
              <a:t>수강자 유의사항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2085975"/>
            <a:ext cx="84582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800" b="1" dirty="0"/>
              <a:t>1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스포츠 조직의 </a:t>
            </a:r>
            <a:r>
              <a:rPr lang="ko-KR" altLang="en-US" sz="1800" b="1" dirty="0"/>
              <a:t>마케팅 사례 조사</a:t>
            </a:r>
            <a:r>
              <a:rPr lang="en-US" altLang="ko-KR" sz="1800" b="1" dirty="0"/>
              <a:t> </a:t>
            </a:r>
            <a:r>
              <a:rPr lang="en-US" altLang="ko-KR" sz="1800" b="1" dirty="0" smtClean="0"/>
              <a:t>(9</a:t>
            </a:r>
            <a:r>
              <a:rPr lang="ko-KR" altLang="en-US" sz="1800" b="1" dirty="0" smtClean="0"/>
              <a:t>월</a:t>
            </a:r>
            <a:r>
              <a:rPr lang="en-US" altLang="ko-KR" sz="1800" b="1" dirty="0" smtClean="0"/>
              <a:t>26</a:t>
            </a:r>
            <a:r>
              <a:rPr lang="ko-KR" altLang="en-US" sz="1800" b="1" dirty="0" smtClean="0"/>
              <a:t>일까지</a:t>
            </a:r>
            <a:r>
              <a:rPr lang="en-US" altLang="ko-KR" sz="1800" b="1" dirty="0"/>
              <a:t> </a:t>
            </a:r>
            <a:r>
              <a:rPr lang="ko-KR" altLang="en-US" sz="1800" b="1" dirty="0" smtClean="0"/>
              <a:t>제출</a:t>
            </a:r>
            <a:r>
              <a:rPr lang="en-US" altLang="ko-KR" sz="1800" b="1" dirty="0" smtClean="0"/>
              <a:t>)</a:t>
            </a:r>
            <a:endParaRPr lang="en-US" altLang="ko-KR" sz="1800" b="1" dirty="0"/>
          </a:p>
          <a:p>
            <a:pPr>
              <a:defRPr/>
            </a:pPr>
            <a:r>
              <a:rPr lang="en-US" altLang="ko-KR" sz="1800" b="1" dirty="0"/>
              <a:t>2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평창 동계 올림픽 출전 종목 선수 정보 조사</a:t>
            </a:r>
            <a:r>
              <a:rPr lang="en-US" altLang="ko-KR" sz="1800" b="1" dirty="0" smtClean="0"/>
              <a:t> (10</a:t>
            </a:r>
            <a:r>
              <a:rPr lang="ko-KR" altLang="en-US" sz="1800" b="1" dirty="0" smtClean="0"/>
              <a:t>월</a:t>
            </a:r>
            <a:r>
              <a:rPr lang="en-US" altLang="ko-KR" sz="1800" b="1" dirty="0" smtClean="0"/>
              <a:t>31</a:t>
            </a:r>
            <a:r>
              <a:rPr lang="ko-KR" altLang="en-US" sz="1800" b="1" dirty="0" smtClean="0"/>
              <a:t>일까지 제출</a:t>
            </a:r>
            <a:r>
              <a:rPr lang="en-US" altLang="ko-KR" sz="1800" b="1" dirty="0" smtClean="0"/>
              <a:t>)</a:t>
            </a:r>
            <a:endParaRPr lang="en-US" altLang="ko-KR" sz="1800" b="1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4800" y="4110038"/>
            <a:ext cx="8534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600" b="1" dirty="0"/>
              <a:t>정기평가 </a:t>
            </a:r>
            <a:r>
              <a:rPr lang="en-US" altLang="ko-KR" sz="1600" b="1" dirty="0" smtClean="0"/>
              <a:t>60</a:t>
            </a:r>
            <a:r>
              <a:rPr lang="en-US" altLang="ko-KR" sz="1600" b="1" dirty="0"/>
              <a:t>%(</a:t>
            </a:r>
            <a:r>
              <a:rPr lang="ko-KR" altLang="en-US" sz="1600" b="1" dirty="0" smtClean="0"/>
              <a:t>중간</a:t>
            </a:r>
            <a:r>
              <a:rPr lang="en-US" altLang="ko-KR" sz="1600" b="1" dirty="0" smtClean="0"/>
              <a:t>30</a:t>
            </a:r>
            <a:r>
              <a:rPr lang="en-US" altLang="ko-KR" sz="1600" b="1" dirty="0"/>
              <a:t>%.</a:t>
            </a:r>
            <a:r>
              <a:rPr lang="ko-KR" altLang="en-US" sz="1600" b="1" dirty="0"/>
              <a:t>기말</a:t>
            </a:r>
            <a:r>
              <a:rPr lang="en-US" altLang="ko-KR" sz="1600" b="1" dirty="0"/>
              <a:t>30%),</a:t>
            </a:r>
            <a:r>
              <a:rPr lang="ko-KR" altLang="en-US" sz="1600" b="1" dirty="0"/>
              <a:t>과제 </a:t>
            </a:r>
            <a:r>
              <a:rPr lang="en-US" altLang="ko-KR" sz="1600" b="1" dirty="0"/>
              <a:t>20%, </a:t>
            </a:r>
            <a:r>
              <a:rPr lang="ko-KR" altLang="en-US" sz="1600" b="1" dirty="0" smtClean="0"/>
              <a:t>출석 </a:t>
            </a:r>
            <a:r>
              <a:rPr lang="en-US" altLang="ko-KR" sz="1600" b="1" dirty="0" smtClean="0"/>
              <a:t>20</a:t>
            </a:r>
            <a:r>
              <a:rPr lang="en-US" altLang="ko-KR" sz="1600" b="1" dirty="0"/>
              <a:t>%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04800" y="5484813"/>
            <a:ext cx="8534400" cy="8016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dirty="0"/>
              <a:t>-</a:t>
            </a:r>
            <a:r>
              <a:rPr lang="ko-KR" altLang="en-US" sz="1600" dirty="0"/>
              <a:t>과제는 반드시 워드로 작성하고 </a:t>
            </a:r>
            <a:r>
              <a:rPr lang="ko-KR" altLang="en-US" sz="1600" dirty="0" smtClean="0"/>
              <a:t>출처를 제시하고 </a:t>
            </a:r>
            <a:r>
              <a:rPr lang="ko-KR" altLang="en-US" sz="1600" dirty="0" err="1" smtClean="0"/>
              <a:t>필요시</a:t>
            </a:r>
            <a:r>
              <a:rPr lang="ko-KR" altLang="en-US" sz="1600" dirty="0" smtClean="0"/>
              <a:t> 인증사진 </a:t>
            </a:r>
            <a:r>
              <a:rPr lang="ko-KR" altLang="en-US" sz="1600" dirty="0" err="1" smtClean="0"/>
              <a:t>첨부할것</a:t>
            </a:r>
            <a:endParaRPr lang="ko-KR" altLang="en-US" sz="1600" dirty="0"/>
          </a:p>
          <a:p>
            <a:pPr>
              <a:defRPr/>
            </a:pPr>
            <a:r>
              <a:rPr lang="en-US" altLang="ko-KR" sz="1600" dirty="0"/>
              <a:t>-</a:t>
            </a:r>
            <a:r>
              <a:rPr lang="ko-KR" altLang="en-US" sz="1600" dirty="0"/>
              <a:t>수강학생들은 강의내용과 교재를 병행하여 예습과 복습을 철저히 </a:t>
            </a:r>
            <a:r>
              <a:rPr lang="ko-KR" altLang="en-US" sz="1600" dirty="0" err="1"/>
              <a:t>할것</a:t>
            </a:r>
            <a:r>
              <a:rPr lang="ko-KR" altLang="en-US" sz="1600" dirty="0"/>
              <a:t>  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354013"/>
            <a:ext cx="8893175" cy="503237"/>
            <a:chOff x="158" y="119"/>
            <a:chExt cx="5444" cy="317"/>
          </a:xfrm>
        </p:grpSpPr>
        <p:pic>
          <p:nvPicPr>
            <p:cNvPr id="4105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6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6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156325" y="3716338"/>
            <a:ext cx="1223963" cy="792162"/>
          </a:xfrm>
          <a:prstGeom prst="rect">
            <a:avLst/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492500" y="3716338"/>
            <a:ext cx="1295400" cy="792162"/>
          </a:xfrm>
          <a:prstGeom prst="rect">
            <a:avLst/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042988" y="3716338"/>
            <a:ext cx="1008062" cy="792162"/>
          </a:xfrm>
          <a:prstGeom prst="rect">
            <a:avLst/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68313" y="1268413"/>
            <a:ext cx="8280400" cy="53292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80000"/>
              </a:lnSpc>
              <a:defRPr/>
            </a:pPr>
            <a:r>
              <a:rPr lang="en-US" altLang="ko-KR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1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2971800"/>
            <a:ext cx="982663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2971800"/>
            <a:ext cx="6223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2971800"/>
            <a:ext cx="78263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2971800"/>
            <a:ext cx="12461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2971800"/>
            <a:ext cx="890588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971800"/>
            <a:ext cx="17716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2971800"/>
            <a:ext cx="117475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84213" y="1196975"/>
            <a:ext cx="7632700" cy="580223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스포츠마케팅에 대한 전문적인 분석에 앞서 포괄적 이해를 위한 기본적인 전제들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(2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).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스포츠마케팅은 교환 창출 개념으로 이해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제품 혹은 프로그램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경기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시설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이벤트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즐거움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사교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건강 등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스포츠                                    스포츠                                    스포츠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소비자                                    마케팅                                    조  직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    돈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노동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물품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노력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ko-KR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                                         스포츠마케팅의 교환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걔념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•</a:t>
            </a:r>
            <a:r>
              <a:rPr lang="en-US" altLang="ko-K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인간사회를 유지시키는 가장 기본적인 경제행위의 바탕은 상호교환 행위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자연경제사회 또는 화폐경제사회 이든</a:t>
            </a:r>
            <a:r>
              <a: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rPr>
              <a:t>) </a:t>
            </a:r>
            <a:endParaRPr lang="en-US" altLang="ko-KR" sz="1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altLang="ko-KR" sz="1400" b="1" dirty="0">
              <a:effectLst>
                <a:outerShdw blurRad="38100" dist="38100" dir="2700000" algn="tl">
                  <a:srgbClr val="C0C0C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V="1">
            <a:off x="6804025" y="28527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1476375" y="2852738"/>
            <a:ext cx="532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1476375" y="285273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1476375" y="45085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1476375" y="5013325"/>
            <a:ext cx="5400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V="1">
            <a:off x="6877050" y="45815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V="1">
            <a:off x="4140200" y="32131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4140200" y="45085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2627313" y="40767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4787900" y="40052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이해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39552" y="83671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/>
                <a:latin typeface="HY울릉도B" pitchFamily="18" charset="-127"/>
                <a:ea typeface="HY울릉도B" pitchFamily="18" charset="-127"/>
              </a:rPr>
              <a:t>5).</a:t>
            </a:r>
            <a:r>
              <a:rPr lang="ko-KR" altLang="en-US" sz="1600" b="1" dirty="0" smtClean="0">
                <a:effectLst/>
                <a:latin typeface="HY울릉도B" pitchFamily="18" charset="-127"/>
                <a:ea typeface="HY울릉도B" pitchFamily="18" charset="-127"/>
              </a:rPr>
              <a:t>스포츠마케팅의 이해</a:t>
            </a:r>
            <a:endParaRPr lang="ko-KR" alt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7"/>
          <p:cNvGrpSpPr>
            <a:grpSpLocks/>
          </p:cNvGrpSpPr>
          <p:nvPr/>
        </p:nvGrpSpPr>
        <p:grpSpPr bwMode="auto">
          <a:xfrm>
            <a:off x="539750" y="1124744"/>
            <a:ext cx="8135938" cy="5328444"/>
            <a:chOff x="539750" y="1124744"/>
            <a:chExt cx="8135938" cy="5328444"/>
          </a:xfrm>
        </p:grpSpPr>
        <p:sp>
          <p:nvSpPr>
            <p:cNvPr id="62483" name="Rectangle 19"/>
            <p:cNvSpPr>
              <a:spLocks noChangeArrowheads="1"/>
            </p:cNvSpPr>
            <p:nvPr/>
          </p:nvSpPr>
          <p:spPr bwMode="auto">
            <a:xfrm>
              <a:off x="539750" y="5516563"/>
              <a:ext cx="8135938" cy="936625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611560" y="1124744"/>
              <a:ext cx="7777162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(3</a:t>
              </a:r>
              <a:r>
                <a:rPr lang="en-US" altLang="ko-KR" sz="1600" b="1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)</a:t>
              </a:r>
              <a:r>
                <a:rPr lang="ko-KR" altLang="en-US" sz="1600" b="1" dirty="0">
                  <a:solidFill>
                    <a:schemeClr val="accent2"/>
                  </a:solidFill>
                  <a:effectLst/>
                  <a:latin typeface="HY울릉도B" pitchFamily="18" charset="-127"/>
                  <a:ea typeface="HY울릉도B" pitchFamily="18" charset="-127"/>
                </a:rPr>
                <a:t>스포츠조직에 대한 스포츠마케팅의 역할은 장기적인 시각에서 이해</a:t>
              </a:r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755650" y="2420938"/>
              <a:ext cx="1079500" cy="720725"/>
            </a:xfrm>
            <a:prstGeom prst="rect">
              <a:avLst/>
            </a:prstGeom>
            <a:solidFill>
              <a:srgbClr val="33CCFF"/>
            </a:solidFill>
            <a:ln w="3175" algn="ctr">
              <a:solidFill>
                <a:srgbClr val="33CC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342900" indent="-342900" algn="ctr">
                <a:defRPr/>
              </a:pPr>
              <a:r>
                <a:rPr lang="ko-KR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스포츠</a:t>
              </a:r>
            </a:p>
            <a:p>
              <a:pPr marL="342900" indent="-342900" algn="ctr">
                <a:defRPr/>
              </a:pPr>
              <a:r>
                <a:rPr lang="ko-KR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기업</a:t>
              </a: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4356100" y="2492375"/>
              <a:ext cx="1223963" cy="649288"/>
            </a:xfrm>
            <a:prstGeom prst="rect">
              <a:avLst/>
            </a:prstGeom>
            <a:solidFill>
              <a:srgbClr val="33CCFF"/>
            </a:solidFill>
            <a:ln w="3175" algn="ctr">
              <a:solidFill>
                <a:srgbClr val="33CC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342900" indent="-342900" algn="ctr">
                <a:defRPr/>
              </a:pPr>
              <a:r>
                <a:rPr lang="ko-KR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목표</a:t>
              </a:r>
            </a:p>
            <a:p>
              <a:pPr marL="342900" indent="-342900" algn="ctr">
                <a:defRPr/>
              </a:pPr>
              <a:r>
                <a:rPr lang="ko-KR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달성</a:t>
              </a: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4427538" y="3644900"/>
              <a:ext cx="1152525" cy="647700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342900" indent="-342900" algn="ctr"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지속적 생존</a:t>
              </a:r>
            </a:p>
            <a:p>
              <a:pPr marL="342900" indent="-342900" algn="ctr"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지속적 성장</a:t>
              </a:r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268538" y="3716338"/>
              <a:ext cx="1008062" cy="504825"/>
            </a:xfrm>
            <a:prstGeom prst="rect">
              <a:avLst/>
            </a:prstGeom>
            <a:solidFill>
              <a:srgbClr val="FF66CC"/>
            </a:solidFill>
            <a:ln w="3175" algn="ctr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342900" indent="-342900" algn="ctr"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스포츠</a:t>
              </a:r>
            </a:p>
            <a:p>
              <a:pPr marL="342900" indent="-342900" algn="ctr"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굴림체" pitchFamily="49" charset="-127"/>
                  <a:ea typeface="굴림체" pitchFamily="49" charset="-127"/>
                </a:rPr>
                <a:t>마케팅</a:t>
              </a: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auto">
            <a:xfrm>
              <a:off x="5724525" y="2492375"/>
              <a:ext cx="863600" cy="62388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defRPr/>
              </a:pPr>
              <a:r>
                <a:rPr lang="ko-KR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긍정적</a:t>
              </a:r>
            </a:p>
            <a:p>
              <a:pPr marL="342900" indent="-342900" algn="ctr">
                <a:spcBef>
                  <a:spcPct val="50000"/>
                </a:spcBef>
                <a:defRPr/>
              </a:pPr>
              <a:r>
                <a:rPr lang="ko-KR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관계</a:t>
              </a: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7092950" y="2276475"/>
              <a:ext cx="935038" cy="9429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소비자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사회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268538" y="4508500"/>
              <a:ext cx="1008062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4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효과적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4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효율적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4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전략적</a:t>
              </a: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835150" y="2708275"/>
              <a:ext cx="2449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4932363" y="3141663"/>
              <a:ext cx="0" cy="503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 flipV="1">
              <a:off x="2771775" y="2781300"/>
              <a:ext cx="0" cy="935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6516688" y="2565400"/>
              <a:ext cx="503237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6516688" y="2708275"/>
              <a:ext cx="503237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827088" y="5734050"/>
              <a:ext cx="7777162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6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과거에는 제품과 그 조직에 대한 신뢰성으로 제품을 구입하던 소비자가 최근에는 조직의 사회적 역할도 고려하면서 제품을 구입 </a:t>
              </a:r>
            </a:p>
          </p:txBody>
        </p:sp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5761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"/>
          <p:cNvGrpSpPr>
            <a:grpSpLocks/>
          </p:cNvGrpSpPr>
          <p:nvPr/>
        </p:nvGrpSpPr>
        <p:grpSpPr bwMode="auto">
          <a:xfrm>
            <a:off x="323528" y="1124744"/>
            <a:ext cx="8280400" cy="5360194"/>
            <a:chOff x="323528" y="1124744"/>
            <a:chExt cx="8280400" cy="5360194"/>
          </a:xfrm>
        </p:grpSpPr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323528" y="1124744"/>
              <a:ext cx="8280400" cy="3699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800" b="1" dirty="0" smtClean="0">
                  <a:effectLst/>
                  <a:latin typeface="HY울릉도B" pitchFamily="18" charset="-127"/>
                  <a:ea typeface="HY울릉도B" pitchFamily="18" charset="-127"/>
                </a:rPr>
                <a:t>(4</a:t>
              </a:r>
              <a:r>
                <a:rPr lang="en-US" altLang="ko-KR" sz="1800" b="1" dirty="0">
                  <a:effectLst/>
                  <a:latin typeface="HY울릉도B" pitchFamily="18" charset="-127"/>
                  <a:ea typeface="HY울릉도B" pitchFamily="18" charset="-127"/>
                </a:rPr>
                <a:t>)</a:t>
              </a:r>
              <a:r>
                <a:rPr lang="ko-KR" altLang="en-US" sz="1800" b="1" dirty="0">
                  <a:effectLst/>
                  <a:latin typeface="HY울릉도B" pitchFamily="18" charset="-127"/>
                  <a:ea typeface="HY울릉도B" pitchFamily="18" charset="-127"/>
                </a:rPr>
                <a:t>스포츠마케팅의 </a:t>
              </a:r>
              <a:r>
                <a:rPr lang="ko-KR" altLang="en-US" sz="1800" b="1" dirty="0" smtClean="0">
                  <a:effectLst/>
                  <a:latin typeface="HY울릉도B" pitchFamily="18" charset="-127"/>
                  <a:ea typeface="HY울릉도B" pitchFamily="18" charset="-127"/>
                </a:rPr>
                <a:t>미시적</a:t>
              </a:r>
              <a:r>
                <a:rPr lang="en-US" altLang="ko-KR" sz="1800" b="1" dirty="0" smtClean="0">
                  <a:effectLst/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altLang="en-US" sz="1800" b="1" dirty="0" smtClean="0">
                  <a:effectLst/>
                  <a:latin typeface="HY울릉도B" pitchFamily="18" charset="-127"/>
                  <a:ea typeface="HY울릉도B" pitchFamily="18" charset="-127"/>
                </a:rPr>
                <a:t> 거시적인 측면에서의 이해</a:t>
              </a:r>
              <a:endParaRPr lang="ko-KR" altLang="en-US" sz="1800" b="1" dirty="0">
                <a:effectLst/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22533" name="AutoShape 6"/>
            <p:cNvSpPr>
              <a:spLocks noChangeArrowheads="1"/>
            </p:cNvSpPr>
            <p:nvPr/>
          </p:nvSpPr>
          <p:spPr bwMode="auto">
            <a:xfrm>
              <a:off x="3228975" y="1989138"/>
              <a:ext cx="2663825" cy="57626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 b="1">
                  <a:solidFill>
                    <a:schemeClr val="bg1"/>
                  </a:solidFill>
                  <a:effectLst/>
                  <a:latin typeface="굴림체" panose="020B0609000101010101" pitchFamily="49" charset="-127"/>
                  <a:ea typeface="굴림체" panose="020B0609000101010101" pitchFamily="49" charset="-127"/>
                </a:rPr>
                <a:t>스포츠 마케팅의 이해</a:t>
              </a:r>
            </a:p>
          </p:txBody>
        </p:sp>
        <p:sp>
          <p:nvSpPr>
            <p:cNvPr id="22534" name="AutoShape 7"/>
            <p:cNvSpPr>
              <a:spLocks noChangeArrowheads="1"/>
            </p:cNvSpPr>
            <p:nvPr/>
          </p:nvSpPr>
          <p:spPr bwMode="auto">
            <a:xfrm>
              <a:off x="1042988" y="3141663"/>
              <a:ext cx="2663825" cy="503237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 b="1">
                  <a:effectLst/>
                  <a:latin typeface="굴림체" panose="020B0609000101010101" pitchFamily="49" charset="-127"/>
                  <a:ea typeface="굴림체" panose="020B0609000101010101" pitchFamily="49" charset="-127"/>
                </a:rPr>
                <a:t>미시적 마케팅</a:t>
              </a:r>
            </a:p>
          </p:txBody>
        </p:sp>
        <p:sp>
          <p:nvSpPr>
            <p:cNvPr id="22535" name="AutoShape 11"/>
            <p:cNvSpPr>
              <a:spLocks noChangeArrowheads="1"/>
            </p:cNvSpPr>
            <p:nvPr/>
          </p:nvSpPr>
          <p:spPr bwMode="auto">
            <a:xfrm>
              <a:off x="4787900" y="3213100"/>
              <a:ext cx="2663825" cy="503238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 b="1">
                  <a:effectLst/>
                  <a:latin typeface="굴림체" panose="020B0609000101010101" pitchFamily="49" charset="-127"/>
                  <a:ea typeface="굴림체" panose="020B0609000101010101" pitchFamily="49" charset="-127"/>
                </a:rPr>
                <a:t>거시적 마케팅</a:t>
              </a:r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1042988" y="4005263"/>
              <a:ext cx="2592387" cy="24796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•</a:t>
              </a:r>
              <a:r>
                <a:rPr lang="en-US" altLang="ko-KR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스포츠개별조직의 시각에서 마케팅을 해석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•</a:t>
              </a: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스포츠조직이 소비자를 대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 상으로 실행하는 마케팅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스포츠조직이 소비자들과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의 교환 창출 위해 제품개발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촉진향상</a:t>
              </a: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시장조사</a:t>
              </a: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서비스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 개선활동</a:t>
              </a:r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5003800" y="4005263"/>
              <a:ext cx="2808288" cy="221932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•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사회와 국가적 시각에서 스포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츠 조직이나 제품에  접근하는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입장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스포츠조직이 환경에 미치는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영향</a:t>
              </a:r>
              <a:r>
                <a:rPr lang="en-US" altLang="ko-K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환경의 구조가 스포츠조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직의 마케팅 활동에 미치는 영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향 등을 파악</a:t>
              </a: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268538" y="2852738"/>
              <a:ext cx="410368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4427538" y="2565400"/>
              <a:ext cx="0" cy="2873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268538" y="2852738"/>
              <a:ext cx="0" cy="2159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6372225" y="2852738"/>
              <a:ext cx="0" cy="2889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6192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그룹 12"/>
          <p:cNvGrpSpPr>
            <a:grpSpLocks/>
          </p:cNvGrpSpPr>
          <p:nvPr/>
        </p:nvGrpSpPr>
        <p:grpSpPr bwMode="auto">
          <a:xfrm>
            <a:off x="428625" y="1643063"/>
            <a:ext cx="8286750" cy="3929062"/>
            <a:chOff x="428625" y="1643063"/>
            <a:chExt cx="8286750" cy="3929062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428625" y="3071813"/>
              <a:ext cx="8286750" cy="928687"/>
            </a:xfrm>
            <a:prstGeom prst="rect">
              <a:avLst/>
            </a:prstGeom>
            <a:solidFill>
              <a:srgbClr val="33CCFF"/>
            </a:solidFill>
            <a:ln w="31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 bwMode="auto">
            <a:xfrm>
              <a:off x="500063" y="2428875"/>
              <a:ext cx="1785937" cy="500063"/>
            </a:xfrm>
            <a:prstGeom prst="ellipse">
              <a:avLst/>
            </a:prstGeom>
            <a:solidFill>
              <a:srgbClr val="33CCFF"/>
            </a:solidFill>
            <a:ln w="31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642938" y="1643063"/>
              <a:ext cx="7920037" cy="425450"/>
            </a:xfrm>
            <a:prstGeom prst="rect">
              <a:avLst/>
            </a:prstGeom>
            <a:solidFill>
              <a:srgbClr val="DD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ko-KR" altLang="en-US" sz="20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ㆍ미국 마케팅학회</a:t>
              </a:r>
              <a:r>
                <a:rPr lang="en-US" altLang="ko-KR" sz="20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(American Marketing Association) </a:t>
              </a:r>
            </a:p>
          </p:txBody>
        </p:sp>
        <p:sp>
          <p:nvSpPr>
            <p:cNvPr id="23559" name="직사각형 6"/>
            <p:cNvSpPr>
              <a:spLocks noChangeArrowheads="1"/>
            </p:cNvSpPr>
            <p:nvPr/>
          </p:nvSpPr>
          <p:spPr bwMode="auto">
            <a:xfrm>
              <a:off x="428625" y="3214688"/>
              <a:ext cx="8215313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개인 및 조직의 목적을 충족시켜주는 상호교환을 창조하기 위하여 이념이나 재화 및 용역의 창안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가격결정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촉진 및 유통을 계획하고 실행하는 과정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. </a:t>
              </a:r>
            </a:p>
          </p:txBody>
        </p:sp>
        <p:sp>
          <p:nvSpPr>
            <p:cNvPr id="23560" name="직사각형 7"/>
            <p:cNvSpPr>
              <a:spLocks noChangeArrowheads="1"/>
            </p:cNvSpPr>
            <p:nvPr/>
          </p:nvSpPr>
          <p:spPr bwMode="auto">
            <a:xfrm>
              <a:off x="642938" y="2500313"/>
              <a:ext cx="1444625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마케팅이란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?</a:t>
              </a:r>
            </a:p>
          </p:txBody>
        </p:sp>
        <p:sp>
          <p:nvSpPr>
            <p:cNvPr id="11" name="위쪽 화살표 설명선 10"/>
            <p:cNvSpPr/>
            <p:nvPr/>
          </p:nvSpPr>
          <p:spPr bwMode="auto">
            <a:xfrm>
              <a:off x="714375" y="4000500"/>
              <a:ext cx="7858125" cy="1571625"/>
            </a:xfrm>
            <a:prstGeom prst="upArrowCallout">
              <a:avLst>
                <a:gd name="adj1" fmla="val 157752"/>
                <a:gd name="adj2" fmla="val 143821"/>
                <a:gd name="adj3" fmla="val 25000"/>
                <a:gd name="adj4" fmla="val 64977"/>
              </a:avLst>
            </a:prstGeom>
            <a:solidFill>
              <a:srgbClr val="FFFF66"/>
            </a:solidFill>
            <a:ln w="317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r>
                <a:rPr lang="ko-KR" altLang="en-US" sz="1800" dirty="0">
                  <a:latin typeface="맑은 고딕" pitchFamily="50" charset="-127"/>
                  <a:ea typeface="맑은 고딕" pitchFamily="50" charset="-127"/>
                </a:rPr>
                <a:t>소비자의 욕구를 최대한 충족시켜 줌으로써 경쟁에서 우위를 차지하여 조직의 목적을 달성하는 것                            마케팅의 기본원리</a:t>
              </a:r>
            </a:p>
          </p:txBody>
        </p:sp>
        <p:sp>
          <p:nvSpPr>
            <p:cNvPr id="12" name="톱니 모양의 오른쪽 화살표 11"/>
            <p:cNvSpPr/>
            <p:nvPr/>
          </p:nvSpPr>
          <p:spPr bwMode="auto">
            <a:xfrm>
              <a:off x="3924300" y="4943475"/>
              <a:ext cx="1643063" cy="285750"/>
            </a:xfrm>
            <a:prstGeom prst="notchedRightArrow">
              <a:avLst/>
            </a:prstGeom>
            <a:solidFill>
              <a:srgbClr val="FF0000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5813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9552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effectLst/>
                <a:latin typeface="HY울릉도B" pitchFamily="18" charset="-127"/>
                <a:ea typeface="HY울릉도B" pitchFamily="18" charset="-127"/>
              </a:rPr>
              <a:t>1).</a:t>
            </a:r>
            <a:r>
              <a:rPr lang="ko-KR" altLang="en-US" sz="1800" b="1" dirty="0" smtClean="0">
                <a:effectLst/>
                <a:latin typeface="HY울릉도B" pitchFamily="18" charset="-127"/>
                <a:ea typeface="HY울릉도B" pitchFamily="18" charset="-127"/>
              </a:rPr>
              <a:t>마케팅의 개념</a:t>
            </a:r>
            <a:endParaRPr lang="ko-KR" altLang="en-US" sz="1800" dirty="0"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그룹 10"/>
          <p:cNvGrpSpPr>
            <a:grpSpLocks/>
          </p:cNvGrpSpPr>
          <p:nvPr/>
        </p:nvGrpSpPr>
        <p:grpSpPr bwMode="auto">
          <a:xfrm>
            <a:off x="571500" y="1428750"/>
            <a:ext cx="7920038" cy="4375150"/>
            <a:chOff x="571500" y="1428750"/>
            <a:chExt cx="7920038" cy="4375150"/>
          </a:xfrm>
        </p:grpSpPr>
        <p:sp>
          <p:nvSpPr>
            <p:cNvPr id="8" name="설명선 1 7"/>
            <p:cNvSpPr/>
            <p:nvPr/>
          </p:nvSpPr>
          <p:spPr bwMode="auto">
            <a:xfrm>
              <a:off x="642938" y="2643188"/>
              <a:ext cx="7715250" cy="785812"/>
            </a:xfrm>
            <a:prstGeom prst="borderCallout1">
              <a:avLst>
                <a:gd name="adj1" fmla="val -1784"/>
                <a:gd name="adj2" fmla="val 99030"/>
                <a:gd name="adj3" fmla="val -38087"/>
                <a:gd name="adj4" fmla="val 20926"/>
              </a:avLst>
            </a:prstGeom>
            <a:solidFill>
              <a:srgbClr val="FF66CC"/>
            </a:solidFill>
            <a:ln w="57150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571500" y="4714875"/>
              <a:ext cx="7920038" cy="1089025"/>
            </a:xfrm>
            <a:prstGeom prst="rect">
              <a:avLst/>
            </a:prstGeom>
            <a:solidFill>
              <a:srgbClr val="DD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ko-KR" altLang="en-US" sz="1800">
                  <a:effectLst/>
                </a:rPr>
                <a:t>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욕구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(needs),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수요 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(demands),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제품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(products),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서비스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(services),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가치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(value),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만족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(satisfaction),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질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(quality),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교환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(exchange),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거래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(transaction),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관계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(relationships),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시장</a:t>
              </a:r>
              <a:r>
                <a:rPr lang="en-US" altLang="ko-KR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(markets) </a:t>
              </a:r>
              <a:r>
                <a:rPr lang="ko-KR" altLang="en-US" sz="18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등의 개념에 대한 이해</a:t>
              </a:r>
            </a:p>
          </p:txBody>
        </p:sp>
        <p:sp>
          <p:nvSpPr>
            <p:cNvPr id="24582" name="직사각형 4"/>
            <p:cNvSpPr>
              <a:spLocks noChangeArrowheads="1"/>
            </p:cNvSpPr>
            <p:nvPr/>
          </p:nvSpPr>
          <p:spPr bwMode="auto">
            <a:xfrm>
              <a:off x="785813" y="1428750"/>
              <a:ext cx="45720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ko-KR" altLang="en-US" sz="2000" b="1">
                  <a:effectLst/>
                </a:rPr>
                <a:t>ㆍ</a:t>
              </a:r>
              <a:r>
                <a:rPr lang="en-US" altLang="ko-KR" sz="2000" b="1">
                  <a:effectLst/>
                </a:rPr>
                <a:t>Kotler</a:t>
              </a:r>
              <a:r>
                <a:rPr lang="ko-KR" altLang="en-US" sz="2000" b="1">
                  <a:effectLst/>
                </a:rPr>
                <a:t>와 </a:t>
              </a:r>
              <a:r>
                <a:rPr lang="en-US" altLang="ko-KR" sz="2000" b="1">
                  <a:effectLst/>
                </a:rPr>
                <a:t>Amstrong(2001) 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57250" y="2143125"/>
              <a:ext cx="7358063" cy="1200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800" dirty="0">
                  <a:effectLst/>
                  <a:latin typeface="맑은 고딕" pitchFamily="50" charset="-127"/>
                  <a:ea typeface="맑은 고딕" pitchFamily="50" charset="-127"/>
                </a:rPr>
                <a:t>마케팅이란</a:t>
              </a:r>
              <a:endParaRPr lang="en-US" altLang="ko-KR" sz="1800" dirty="0"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>
                <a:defRPr/>
              </a:pPr>
              <a:endParaRPr lang="en-US" altLang="ko-KR" sz="1800" dirty="0"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>
                <a:defRPr/>
              </a:pPr>
              <a:r>
                <a:rPr lang="ko-KR" altLang="en-US" sz="1800" dirty="0">
                  <a:effectLst/>
                  <a:latin typeface="맑은 고딕" pitchFamily="50" charset="-127"/>
                  <a:ea typeface="맑은 고딕" pitchFamily="50" charset="-127"/>
                </a:rPr>
                <a:t>개인과 집단이 다른 사람과 더불어 제품의 가치를 창조하고 교환함으로써 그들이 필요로 하고 원하는 것을 획득하는 사회적 경영 과정</a:t>
              </a:r>
              <a:endParaRPr lang="ko-KR" altLang="en-US" sz="18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75" y="3786188"/>
              <a:ext cx="85725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800" dirty="0">
                  <a:latin typeface="굴림체" pitchFamily="49" charset="-127"/>
                  <a:ea typeface="굴림체" pitchFamily="49" charset="-127"/>
                </a:rPr>
                <a:t>이해</a:t>
              </a:r>
            </a:p>
          </p:txBody>
        </p:sp>
        <p:sp>
          <p:nvSpPr>
            <p:cNvPr id="9" name="타원 8"/>
            <p:cNvSpPr/>
            <p:nvPr/>
          </p:nvSpPr>
          <p:spPr bwMode="auto">
            <a:xfrm>
              <a:off x="714375" y="2143125"/>
              <a:ext cx="1571625" cy="428625"/>
            </a:xfrm>
            <a:prstGeom prst="ellipse">
              <a:avLst/>
            </a:prstGeom>
            <a:noFill/>
            <a:ln w="38100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10" name="아래쪽 화살표 9"/>
            <p:cNvSpPr/>
            <p:nvPr/>
          </p:nvSpPr>
          <p:spPr bwMode="auto">
            <a:xfrm>
              <a:off x="3357563" y="3786188"/>
              <a:ext cx="1143000" cy="785812"/>
            </a:xfrm>
            <a:prstGeom prst="downArrow">
              <a:avLst/>
            </a:prstGeom>
            <a:solidFill>
              <a:srgbClr val="FF66CC"/>
            </a:solidFill>
            <a:ln w="317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5950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9552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effectLst/>
                <a:latin typeface="HY울릉도B" pitchFamily="18" charset="-127"/>
                <a:ea typeface="HY울릉도B" pitchFamily="18" charset="-127"/>
              </a:rPr>
              <a:t>1).</a:t>
            </a:r>
            <a:r>
              <a:rPr lang="ko-KR" altLang="en-US" sz="1800" b="1" dirty="0" smtClean="0">
                <a:effectLst/>
                <a:latin typeface="HY울릉도B" pitchFamily="18" charset="-127"/>
                <a:ea typeface="HY울릉도B" pitchFamily="18" charset="-127"/>
              </a:rPr>
              <a:t>마케팅의 개념</a:t>
            </a:r>
            <a:endParaRPr lang="ko-KR" altLang="en-US" sz="1800" dirty="0"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55650" y="2636838"/>
            <a:ext cx="1368425" cy="504825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판매개념</a:t>
            </a:r>
          </a:p>
          <a:p>
            <a:pPr marL="342900" indent="-342900" algn="ctr">
              <a:defRPr/>
            </a:pP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판매지향적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55650" y="3573463"/>
            <a:ext cx="1368425" cy="792162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마케팅개념</a:t>
            </a:r>
          </a:p>
          <a:p>
            <a:pPr marL="342900" indent="-342900" algn="ctr">
              <a:defRPr/>
            </a:pP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고객지향적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grpSp>
        <p:nvGrpSpPr>
          <p:cNvPr id="2" name="그룹 27"/>
          <p:cNvGrpSpPr>
            <a:grpSpLocks/>
          </p:cNvGrpSpPr>
          <p:nvPr/>
        </p:nvGrpSpPr>
        <p:grpSpPr bwMode="auto">
          <a:xfrm>
            <a:off x="755650" y="1773238"/>
            <a:ext cx="3168650" cy="576262"/>
            <a:chOff x="755650" y="1773238"/>
            <a:chExt cx="3168650" cy="576262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755650" y="1773238"/>
              <a:ext cx="1368425" cy="576262"/>
            </a:xfrm>
            <a:prstGeom prst="rect">
              <a:avLst/>
            </a:prstGeom>
            <a:solidFill>
              <a:schemeClr val="accent2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 wrap="none" lIns="92075" tIns="46038" rIns="92075" bIns="46038" anchor="ctr"/>
            <a:lstStyle/>
            <a:p>
              <a:pPr marL="342900" indent="-342900" algn="ctr">
                <a:defRPr/>
              </a:pPr>
              <a:r>
                <a:rPr lang="ko-KR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생산개념</a:t>
              </a:r>
            </a:p>
            <a:p>
              <a:pPr marL="342900" indent="-342900" algn="ctr">
                <a:defRPr/>
              </a:pPr>
              <a:r>
                <a:rPr lang="en-US" altLang="ko-K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(</a:t>
              </a:r>
              <a:r>
                <a:rPr lang="ko-KR" alt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생산지향적</a:t>
              </a:r>
              <a:r>
                <a:rPr lang="en-US" altLang="ko-K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)</a:t>
              </a: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2484438" y="1773238"/>
              <a:ext cx="1439862" cy="576262"/>
            </a:xfrm>
            <a:prstGeom prst="rect">
              <a:avLst/>
            </a:prstGeom>
            <a:solidFill>
              <a:schemeClr val="accent2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 wrap="none" lIns="92075" tIns="46038" rIns="92075" bIns="46038" anchor="ctr"/>
            <a:lstStyle/>
            <a:p>
              <a:pPr marL="342900" indent="-342900" algn="ctr">
                <a:defRPr/>
              </a:pPr>
              <a:r>
                <a:rPr lang="ko-KR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체" pitchFamily="49" charset="-127"/>
                  <a:ea typeface="굴림체" pitchFamily="49" charset="-127"/>
                </a:rPr>
                <a:t>제품을 만든다</a:t>
              </a:r>
            </a:p>
          </p:txBody>
        </p:sp>
      </p:grp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4438" y="2636838"/>
            <a:ext cx="1439862" cy="504825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제품을 만든다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484438" y="3573463"/>
            <a:ext cx="1439862" cy="792162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시장성 있는</a:t>
            </a:r>
          </a:p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제품개발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484438" y="4652963"/>
            <a:ext cx="1439862" cy="863600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장기적 제품</a:t>
            </a:r>
          </a:p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 개발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7019925" y="1773238"/>
            <a:ext cx="1368425" cy="503237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소비자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7019925" y="2565400"/>
            <a:ext cx="1368425" cy="503238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소비자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7019925" y="3573463"/>
            <a:ext cx="1368425" cy="792162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소비자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7019925" y="4652963"/>
            <a:ext cx="1439863" cy="1079500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고객</a:t>
            </a:r>
          </a:p>
          <a:p>
            <a:pPr marL="342900" indent="-342900" algn="ctr">
              <a:defRPr/>
            </a:pPr>
            <a:endParaRPr lang="ko-KR" altLang="en-US" sz="1600">
              <a:effectLst>
                <a:outerShdw blurRad="38100" dist="38100" dir="2700000" algn="tl">
                  <a:srgbClr val="FFFFFF"/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marL="342900" indent="-342900" algn="ctr">
              <a:defRPr/>
            </a:pPr>
            <a:r>
              <a:rPr lang="ko-K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회       사</a:t>
            </a:r>
          </a:p>
          <a:p>
            <a:pPr marL="342900" indent="-342900" algn="ctr">
              <a:defRPr/>
            </a:pPr>
            <a:r>
              <a:rPr lang="ko-K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사       회</a:t>
            </a: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539750" y="4652963"/>
            <a:ext cx="1800225" cy="1081087"/>
          </a:xfrm>
          <a:prstGeom prst="downArrow">
            <a:avLst>
              <a:gd name="adj1" fmla="val 78361"/>
              <a:gd name="adj2" fmla="val 22542"/>
            </a:avLst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사회적 </a:t>
            </a:r>
          </a:p>
          <a:p>
            <a:pPr marL="342900" indent="-342900" algn="ctr">
              <a:defRPr/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마케팅 개념</a:t>
            </a:r>
          </a:p>
          <a:p>
            <a:pPr marL="342900" indent="-342900" algn="ctr">
              <a:defRPr/>
            </a:pP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사회지향적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7451725" y="5084763"/>
            <a:ext cx="576263" cy="431800"/>
          </a:xfrm>
          <a:prstGeom prst="flowChartExtra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140200" y="1700213"/>
            <a:ext cx="2808288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제품이 자연스럽게 판매된다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140200" y="2492375"/>
            <a:ext cx="2808288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제품이 적극적으로 판매된다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4140200" y="3284538"/>
            <a:ext cx="2808288" cy="6238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소비자가 원하는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제품조사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시장조사</a:t>
            </a:r>
            <a:r>
              <a:rPr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4140200" y="4149725"/>
            <a:ext cx="2808288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소비자가 원하는 것만 판다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140200" y="4581525"/>
            <a:ext cx="2808288" cy="6238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소비자와 사회가 원하는 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제품조사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4067175" y="5516563"/>
            <a:ext cx="2808288" cy="6238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소비자와 사회가 장기적으로 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도움이 되는 제품만 판매</a:t>
            </a:r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3995738" y="2060575"/>
            <a:ext cx="288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3995738" y="2852738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>
            <a:off x="3995738" y="3933825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3995738" y="4076700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H="1">
            <a:off x="3995738" y="5229225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3995738" y="5445125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59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 SPORTS </a:t>
            </a:r>
            <a:r>
              <a:rPr lang="x-none" altLang="ko-KR" sz="2000" b="1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-KR" altLang="en-US" sz="2000" b="1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55576" y="9807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800" b="1" dirty="0" smtClean="0">
                <a:effectLst/>
                <a:latin typeface="HY울릉도B" pitchFamily="18" charset="-127"/>
                <a:ea typeface="HY울릉도B" pitchFamily="18" charset="-127"/>
              </a:rPr>
              <a:t>스포츠 마케팅의 개념</a:t>
            </a:r>
            <a:endParaRPr lang="ko-KR" altLang="en-US" sz="1800" dirty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39750" y="4149725"/>
            <a:ext cx="2592388" cy="719138"/>
          </a:xfrm>
          <a:prstGeom prst="upArrowCallout">
            <a:avLst>
              <a:gd name="adj1" fmla="val 90121"/>
              <a:gd name="adj2" fmla="val 90121"/>
              <a:gd name="adj3" fmla="val 16667"/>
              <a:gd name="adj4" fmla="val 66667"/>
            </a:avLst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20483" name="그룹 7"/>
          <p:cNvGrpSpPr>
            <a:grpSpLocks/>
          </p:cNvGrpSpPr>
          <p:nvPr/>
        </p:nvGrpSpPr>
        <p:grpSpPr bwMode="auto">
          <a:xfrm>
            <a:off x="395288" y="1125538"/>
            <a:ext cx="8294687" cy="5543550"/>
            <a:chOff x="395288" y="1125538"/>
            <a:chExt cx="8294687" cy="5543550"/>
          </a:xfrm>
        </p:grpSpPr>
        <p:sp>
          <p:nvSpPr>
            <p:cNvPr id="61447" name="Oval 7"/>
            <p:cNvSpPr>
              <a:spLocks noChangeArrowheads="1"/>
            </p:cNvSpPr>
            <p:nvPr/>
          </p:nvSpPr>
          <p:spPr bwMode="auto">
            <a:xfrm>
              <a:off x="395288" y="1484313"/>
              <a:ext cx="2089150" cy="504825"/>
            </a:xfrm>
            <a:prstGeom prst="ellipse">
              <a:avLst/>
            </a:prstGeom>
            <a:solidFill>
              <a:srgbClr val="66FF99"/>
            </a:solidFill>
            <a:ln w="3175" algn="ctr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684213" y="1557338"/>
              <a:ext cx="3600450" cy="510381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스포츠마케팅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소비자의 필요와 욕구를 충족시키기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위해 고안된 모든 종류의 활동을 스포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츠 조직이 교환과정을 통해 스포츠 소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비자에게 전달하는 것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☻  스포츠마케팅  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 교환이론에서 출발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ko-KR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▣  교환과정 </a:t>
              </a:r>
              <a:r>
                <a:rPr lang="en-US" altLang="ko-KR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: 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스포츠소비자는 욕구를 충족시키고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스포츠조직은 지속적으로 이윤을 창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출해 나감</a:t>
              </a:r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395288" y="1196975"/>
              <a:ext cx="4248150" cy="5472113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20488" name="Picture 9" descr="유니폼광고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1125538"/>
              <a:ext cx="3757612" cy="547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559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9552" y="8367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800" b="1" dirty="0" smtClean="0">
                <a:effectLst/>
                <a:latin typeface="HY울릉도B" pitchFamily="18" charset="-127"/>
                <a:ea typeface="HY울릉도B" pitchFamily="18" charset="-127"/>
              </a:rPr>
              <a:t>스포츠 마케팅의 개념</a:t>
            </a:r>
            <a:endParaRPr lang="ko-KR" altLang="en-US" sz="1800" dirty="0"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4"/>
          <p:cNvGrpSpPr>
            <a:grpSpLocks/>
          </p:cNvGrpSpPr>
          <p:nvPr/>
        </p:nvGrpSpPr>
        <p:grpSpPr bwMode="auto">
          <a:xfrm>
            <a:off x="571500" y="1285875"/>
            <a:ext cx="8215313" cy="4857750"/>
            <a:chOff x="571500" y="1285875"/>
            <a:chExt cx="8215313" cy="4857750"/>
          </a:xfrm>
        </p:grpSpPr>
        <p:sp>
          <p:nvSpPr>
            <p:cNvPr id="25604" name="TextBox 2"/>
            <p:cNvSpPr txBox="1">
              <a:spLocks noChangeArrowheads="1"/>
            </p:cNvSpPr>
            <p:nvPr/>
          </p:nvSpPr>
          <p:spPr bwMode="auto">
            <a:xfrm>
              <a:off x="571500" y="1357313"/>
              <a:ext cx="3786188" cy="47704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u="sng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Pitts &amp; Stotlar(1996)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스포츠마케팅이란 </a:t>
              </a: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스포츠소비자의 욕구를 충족시켜주고 스포츠회사의 목표를 달성하기 위해 제품</a:t>
              </a: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, 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가격</a:t>
              </a: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,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촉진</a:t>
              </a: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, 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그리고 스포츠 제품을 분배하기 위한 활동을 계획하고 실행하는 과정</a:t>
              </a: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u="sng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Shank(1999)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스포츠마케팅이란 </a:t>
              </a: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마케팅 원리와 과정을 스포츠제품과 스포츠와 연계하여 비스포츠 제품의 마케팅에 적용하는 것</a:t>
              </a: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u="sng">
                  <a:solidFill>
                    <a:schemeClr val="accent2"/>
                  </a:solidFill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Mullin,Hardy &amp; Sutton(2000)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스포츠마케팅이란 </a:t>
              </a:r>
              <a:endParaRPr lang="en-US" altLang="ko-KR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교환과정을 통해 스포츠소비자의 욕구와 기대를 충족시키는데 목표를 둔 활동의 총합이다 </a:t>
              </a:r>
            </a:p>
          </p:txBody>
        </p:sp>
        <p:pic>
          <p:nvPicPr>
            <p:cNvPr id="25605" name="그림 3" descr="삼성광고4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1285875"/>
              <a:ext cx="4071938" cy="48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5898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8367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effectLst/>
                <a:latin typeface="HY울릉도B" pitchFamily="18" charset="-127"/>
                <a:ea typeface="HY울릉도B" pitchFamily="18" charset="-127"/>
              </a:rPr>
              <a:t>2).</a:t>
            </a:r>
            <a:r>
              <a:rPr lang="ko-KR" altLang="en-US" sz="1800" b="1" dirty="0" smtClean="0">
                <a:effectLst/>
                <a:latin typeface="HY울릉도B" pitchFamily="18" charset="-127"/>
                <a:ea typeface="HY울릉도B" pitchFamily="18" charset="-127"/>
              </a:rPr>
              <a:t>스포츠 마케팅의 개념</a:t>
            </a:r>
            <a:endParaRPr lang="ko-KR" altLang="en-US" sz="1800" dirty="0">
              <a:effectLst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그룹 11"/>
          <p:cNvGrpSpPr>
            <a:grpSpLocks/>
          </p:cNvGrpSpPr>
          <p:nvPr/>
        </p:nvGrpSpPr>
        <p:grpSpPr bwMode="auto">
          <a:xfrm>
            <a:off x="683568" y="836712"/>
            <a:ext cx="7674620" cy="5391051"/>
            <a:chOff x="683568" y="836712"/>
            <a:chExt cx="7674620" cy="5391051"/>
          </a:xfrm>
        </p:grpSpPr>
        <p:sp>
          <p:nvSpPr>
            <p:cNvPr id="26628" name="TextBox 2"/>
            <p:cNvSpPr txBox="1">
              <a:spLocks noChangeArrowheads="1"/>
            </p:cNvSpPr>
            <p:nvPr/>
          </p:nvSpPr>
          <p:spPr bwMode="auto">
            <a:xfrm>
              <a:off x="683568" y="836712"/>
              <a:ext cx="75009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1" dirty="0" smtClean="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3)</a:t>
              </a:r>
              <a:r>
                <a:rPr lang="ko-KR" altLang="en-US" sz="1800" b="1" dirty="0" smtClean="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 </a:t>
              </a:r>
              <a:r>
                <a:rPr lang="ko-KR" altLang="en-US" sz="1800" b="1" dirty="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스포츠마케팅의 </a:t>
              </a:r>
              <a:r>
                <a:rPr lang="en-US" altLang="ko-KR" sz="1800" b="1" dirty="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4</a:t>
              </a:r>
              <a:r>
                <a:rPr lang="ko-KR" altLang="en-US" sz="1800" b="1" dirty="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가지 중심요소</a:t>
              </a:r>
            </a:p>
          </p:txBody>
        </p:sp>
        <p:sp>
          <p:nvSpPr>
            <p:cNvPr id="4" name="직사각형 3"/>
            <p:cNvSpPr/>
            <p:nvPr/>
          </p:nvSpPr>
          <p:spPr bwMode="auto">
            <a:xfrm>
              <a:off x="714375" y="1571625"/>
              <a:ext cx="7572375" cy="357188"/>
            </a:xfrm>
            <a:prstGeom prst="rect">
              <a:avLst/>
            </a:prstGeom>
            <a:solidFill>
              <a:srgbClr val="FFFFCC"/>
            </a:solidFill>
            <a:ln w="317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r>
                <a:rPr lang="en-US" altLang="ko-KR" sz="1800" b="1" dirty="0">
                  <a:effectLst/>
                  <a:latin typeface="맑은 고딕" pitchFamily="50" charset="-127"/>
                  <a:ea typeface="맑은 고딕" pitchFamily="50" charset="-127"/>
                </a:rPr>
                <a:t>1)</a:t>
              </a:r>
              <a:r>
                <a:rPr lang="ko-KR" altLang="en-US" sz="1800" b="1" dirty="0">
                  <a:effectLst/>
                  <a:latin typeface="맑은 고딕" pitchFamily="50" charset="-127"/>
                  <a:ea typeface="맑은 고딕" pitchFamily="50" charset="-127"/>
                </a:rPr>
                <a:t>스포츠 제품을 매개로 한다</a:t>
              </a:r>
            </a:p>
          </p:txBody>
        </p:sp>
        <p:sp>
          <p:nvSpPr>
            <p:cNvPr id="26630" name="TextBox 4"/>
            <p:cNvSpPr txBox="1">
              <a:spLocks noChangeArrowheads="1"/>
            </p:cNvSpPr>
            <p:nvPr/>
          </p:nvSpPr>
          <p:spPr bwMode="auto">
            <a:xfrm>
              <a:off x="785813" y="2000250"/>
              <a:ext cx="7500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- 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스포츠마케팅은 스포츠용품뿐만 아니라 스포츠서비스 및 이벤트를 매개로 이루어지는 유무형의 제품을 교환하는 과정</a:t>
              </a:r>
            </a:p>
          </p:txBody>
        </p:sp>
        <p:sp>
          <p:nvSpPr>
            <p:cNvPr id="26631" name="직사각형 5"/>
            <p:cNvSpPr>
              <a:spLocks noChangeArrowheads="1"/>
            </p:cNvSpPr>
            <p:nvPr/>
          </p:nvSpPr>
          <p:spPr bwMode="auto">
            <a:xfrm>
              <a:off x="714375" y="2643188"/>
              <a:ext cx="7572375" cy="357187"/>
            </a:xfrm>
            <a:prstGeom prst="rect">
              <a:avLst/>
            </a:prstGeom>
            <a:solidFill>
              <a:srgbClr val="33CCFF"/>
            </a:solidFill>
            <a:ln w="3175" algn="ctr">
              <a:solidFill>
                <a:srgbClr val="33CCFF"/>
              </a:solidFill>
              <a:round/>
              <a:headEnd/>
              <a:tailEnd/>
            </a:ln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2)</a:t>
              </a:r>
              <a:r>
                <a:rPr lang="ko-KR" altLang="en-US" sz="18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 소비자의 욕구를 충족시켜준다</a:t>
              </a:r>
            </a:p>
          </p:txBody>
        </p:sp>
        <p:sp>
          <p:nvSpPr>
            <p:cNvPr id="26632" name="TextBox 6"/>
            <p:cNvSpPr txBox="1">
              <a:spLocks noChangeArrowheads="1"/>
            </p:cNvSpPr>
            <p:nvPr/>
          </p:nvSpPr>
          <p:spPr bwMode="auto">
            <a:xfrm>
              <a:off x="785813" y="3071813"/>
              <a:ext cx="7500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- 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스포츠마케팅은 스포츠소비자의 본질을 이해하고 소비자의 욕구를 충족시켜 소비자 감동을 줄 수 있는 고객지향적인 경영이 필요 </a:t>
              </a:r>
            </a:p>
          </p:txBody>
        </p:sp>
        <p:sp>
          <p:nvSpPr>
            <p:cNvPr id="26633" name="직사각형 7"/>
            <p:cNvSpPr>
              <a:spLocks noChangeArrowheads="1"/>
            </p:cNvSpPr>
            <p:nvPr/>
          </p:nvSpPr>
          <p:spPr bwMode="auto">
            <a:xfrm>
              <a:off x="785813" y="3929063"/>
              <a:ext cx="7572375" cy="357187"/>
            </a:xfrm>
            <a:prstGeom prst="rect">
              <a:avLst/>
            </a:prstGeom>
            <a:solidFill>
              <a:srgbClr val="FF66CC"/>
            </a:solidFill>
            <a:ln w="3175" algn="ctr">
              <a:solidFill>
                <a:srgbClr val="FF66CC"/>
              </a:solidFill>
              <a:round/>
              <a:headEnd/>
              <a:tailEnd/>
            </a:ln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3)</a:t>
              </a:r>
              <a:r>
                <a:rPr lang="ko-KR" altLang="en-US" sz="18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 관련 조직의 목적을 달성한다</a:t>
              </a:r>
            </a:p>
          </p:txBody>
        </p:sp>
        <p:sp>
          <p:nvSpPr>
            <p:cNvPr id="26634" name="TextBox 8"/>
            <p:cNvSpPr txBox="1">
              <a:spLocks noChangeArrowheads="1"/>
            </p:cNvSpPr>
            <p:nvPr/>
          </p:nvSpPr>
          <p:spPr bwMode="auto">
            <a:xfrm>
              <a:off x="785813" y="4357688"/>
              <a:ext cx="7500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- 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스포츠의 마케팅은 스포츠조직이 직접 제품을 개발하여 제공하는 일련의 과정이며 이윤창출 및 조직의 목적 달성 수단으로 제공되고 촉진전략으로 활용</a:t>
              </a:r>
            </a:p>
          </p:txBody>
        </p:sp>
        <p:sp>
          <p:nvSpPr>
            <p:cNvPr id="26635" name="직사각형 9"/>
            <p:cNvSpPr>
              <a:spLocks noChangeArrowheads="1"/>
            </p:cNvSpPr>
            <p:nvPr/>
          </p:nvSpPr>
          <p:spPr bwMode="auto">
            <a:xfrm>
              <a:off x="785813" y="5214938"/>
              <a:ext cx="7572375" cy="357187"/>
            </a:xfrm>
            <a:prstGeom prst="rect">
              <a:avLst/>
            </a:prstGeom>
            <a:solidFill>
              <a:srgbClr val="66FF99"/>
            </a:solidFill>
            <a:ln w="3175" algn="ctr">
              <a:solidFill>
                <a:srgbClr val="66FF99"/>
              </a:solidFill>
              <a:round/>
              <a:headEnd/>
              <a:tailEnd/>
            </a:ln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4)</a:t>
              </a:r>
              <a:r>
                <a:rPr lang="ko-KR" altLang="en-US" sz="1800" b="1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 마케팅은  창조적 교환 활동이다</a:t>
              </a:r>
            </a:p>
          </p:txBody>
        </p:sp>
        <p:sp>
          <p:nvSpPr>
            <p:cNvPr id="26636" name="TextBox 10"/>
            <p:cNvSpPr txBox="1">
              <a:spLocks noChangeArrowheads="1"/>
            </p:cNvSpPr>
            <p:nvPr/>
          </p:nvSpPr>
          <p:spPr bwMode="auto">
            <a:xfrm>
              <a:off x="785813" y="5643563"/>
              <a:ext cx="7500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- 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스포츠 소비자는 스포츠관련조직에 관람비나 참가비를 지불하고 다양한 혜택을 추구 </a:t>
              </a: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(</a:t>
              </a:r>
              <a:r>
                <a:rPr lang="ko-KR" altLang="en-US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만족여하에 따라 재구매 또는 구매중지 상황이 이루어진다</a:t>
              </a:r>
              <a:r>
                <a:rPr lang="en-US" altLang="ko-KR" sz="1600">
                  <a:effectLst/>
                  <a:latin typeface="맑은 고딕" panose="020B0503020000020004" pitchFamily="34" charset="-127"/>
                  <a:ea typeface="맑은 고딕" panose="020B0503020000020004" pitchFamily="34" charset="-127"/>
                </a:rPr>
                <a:t>)</a:t>
              </a:r>
              <a:endParaRPr lang="ko-KR" altLang="en-US" sz="1600">
                <a:effectLst/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</p:txBody>
        </p:sp>
      </p:grpSp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258887" y="188912"/>
            <a:ext cx="5967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5857875" y="3571875"/>
            <a:ext cx="2952750" cy="295275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기업이 스포츠를 이용하여</a:t>
            </a:r>
          </a:p>
          <a:p>
            <a:pPr algn="ctr">
              <a:defRPr/>
            </a:pPr>
            <a:r>
              <a:rPr lang="ko-KR" altLang="en-US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제품판매나 기업의 이미지를</a:t>
            </a:r>
          </a:p>
          <a:p>
            <a:pPr algn="ctr">
              <a:defRPr/>
            </a:pPr>
            <a:r>
              <a:rPr lang="ko-KR" altLang="en-US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향상시키려는 활동</a:t>
            </a: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285750" y="3643313"/>
            <a:ext cx="2952750" cy="295275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스포츠를 직접 제품화하여</a:t>
            </a:r>
          </a:p>
          <a:p>
            <a:pPr algn="ctr">
              <a:defRPr/>
            </a:pPr>
            <a:r>
              <a:rPr lang="ko-KR" altLang="en-US" sz="1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판매 및 서비스하는 마케팅</a:t>
            </a:r>
          </a:p>
          <a:p>
            <a:pPr algn="ctr">
              <a:defRPr/>
            </a:pPr>
            <a:r>
              <a:rPr lang="ko-KR" altLang="en-US" sz="1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활동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500063" y="3143250"/>
            <a:ext cx="2663825" cy="863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스포츠의 마케팅</a:t>
            </a:r>
          </a:p>
          <a:p>
            <a:pPr algn="ctr">
              <a:defRPr/>
            </a:pPr>
            <a:r>
              <a:rPr lang="en-US" altLang="ko-KR" sz="1800" dirty="0">
                <a:latin typeface="Times New Roman" pitchFamily="18" charset="0"/>
                <a:ea typeface="HY견고딕" pitchFamily="18" charset="-127"/>
              </a:rPr>
              <a:t>(Marketing of Sport)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6000750" y="3143250"/>
            <a:ext cx="2663825" cy="863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800">
                <a:latin typeface="HY견고딕" pitchFamily="18" charset="-127"/>
                <a:ea typeface="HY견고딕" pitchFamily="18" charset="-127"/>
              </a:rPr>
              <a:t>스포츠를 통한 마케팅</a:t>
            </a:r>
          </a:p>
          <a:p>
            <a:pPr algn="ctr">
              <a:defRPr/>
            </a:pPr>
            <a:r>
              <a:rPr lang="en-US" altLang="ko-KR" sz="1800">
                <a:latin typeface="Times New Roman" pitchFamily="18" charset="0"/>
                <a:ea typeface="HY견고딕" pitchFamily="18" charset="-127"/>
              </a:rPr>
              <a:t>(Marketing through Sport)</a:t>
            </a:r>
          </a:p>
        </p:txBody>
      </p:sp>
      <p:grpSp>
        <p:nvGrpSpPr>
          <p:cNvPr id="27654" name="그룹 11"/>
          <p:cNvGrpSpPr>
            <a:grpSpLocks/>
          </p:cNvGrpSpPr>
          <p:nvPr/>
        </p:nvGrpSpPr>
        <p:grpSpPr bwMode="auto">
          <a:xfrm>
            <a:off x="2711736" y="1604962"/>
            <a:ext cx="3676650" cy="1514475"/>
            <a:chOff x="2686050" y="1500188"/>
            <a:chExt cx="3676650" cy="1514475"/>
          </a:xfrm>
        </p:grpSpPr>
        <p:sp>
          <p:nvSpPr>
            <p:cNvPr id="98310" name="AutoShape 6"/>
            <p:cNvSpPr>
              <a:spLocks noChangeArrowheads="1"/>
            </p:cNvSpPr>
            <p:nvPr/>
          </p:nvSpPr>
          <p:spPr bwMode="auto">
            <a:xfrm>
              <a:off x="3143250" y="1500188"/>
              <a:ext cx="2663825" cy="86360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8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스포츠 마케팅</a:t>
              </a:r>
            </a:p>
            <a:p>
              <a:pPr algn="ctr">
                <a:defRPr/>
              </a:pPr>
              <a:r>
                <a:rPr lang="en-US" altLang="ko-KR" sz="18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Sport Marketing</a:t>
              </a:r>
            </a:p>
          </p:txBody>
        </p:sp>
        <p:sp>
          <p:nvSpPr>
            <p:cNvPr id="33" name="아래쪽 화살표 32"/>
            <p:cNvSpPr/>
            <p:nvPr/>
          </p:nvSpPr>
          <p:spPr bwMode="auto">
            <a:xfrm rot="2899830">
              <a:off x="2716212" y="2462213"/>
              <a:ext cx="511175" cy="571500"/>
            </a:xfrm>
            <a:prstGeom prst="downArrow">
              <a:avLst/>
            </a:prstGeom>
            <a:solidFill>
              <a:schemeClr val="accent2"/>
            </a:solidFill>
            <a:ln w="31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  <p:sp>
          <p:nvSpPr>
            <p:cNvPr id="34" name="아래쪽 화살표 33"/>
            <p:cNvSpPr/>
            <p:nvPr/>
          </p:nvSpPr>
          <p:spPr bwMode="auto">
            <a:xfrm rot="19225525">
              <a:off x="5862638" y="2371725"/>
              <a:ext cx="500062" cy="642938"/>
            </a:xfrm>
            <a:prstGeom prst="downArrow">
              <a:avLst/>
            </a:prstGeom>
            <a:solidFill>
              <a:schemeClr val="accent2"/>
            </a:solidFill>
            <a:ln w="31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endParaRPr lang="ko-KR" altLang="en-US"/>
            </a:p>
          </p:txBody>
        </p:sp>
      </p:grpSp>
      <p:sp>
        <p:nvSpPr>
          <p:cNvPr id="27655" name="직사각형 34"/>
          <p:cNvSpPr>
            <a:spLocks noChangeArrowheads="1"/>
          </p:cNvSpPr>
          <p:nvPr/>
        </p:nvSpPr>
        <p:spPr bwMode="auto">
          <a:xfrm>
            <a:off x="428625" y="5643563"/>
            <a:ext cx="2714625" cy="928687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관람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참여스포츠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스포츠정보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용품개발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관중 및 참가자 유입</a:t>
            </a:r>
            <a:endParaRPr lang="en-US" altLang="ko-KR" sz="1400" b="1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을 위한 마케팅 조사 및 촉진</a:t>
            </a:r>
            <a:endParaRPr lang="en-US" altLang="ko-KR" sz="1400" b="1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활동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  <a:endParaRPr lang="ko-KR" altLang="en-US" sz="1400" b="1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27656" name="직사각형 35"/>
          <p:cNvSpPr>
            <a:spLocks noChangeArrowheads="1"/>
          </p:cNvSpPr>
          <p:nvPr/>
        </p:nvSpPr>
        <p:spPr bwMode="auto">
          <a:xfrm>
            <a:off x="6072188" y="5643563"/>
            <a:ext cx="2714625" cy="928687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-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기업이 관람 및 참여스포츠후원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스폰서십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라이센싱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- 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선수보증광고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인도스먼트</a:t>
            </a:r>
            <a:r>
              <a:rPr lang="en-US" altLang="ko-KR" sz="14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  <a:endParaRPr lang="ko-KR" altLang="en-US" sz="1400" b="1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5676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4)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  <a:r>
              <a:rPr lang="ko-KR" altLang="en-US" sz="1800" b="1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스포츠마케팅의 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기본요소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70"/>
          <p:cNvSpPr>
            <a:spLocks noChangeArrowheads="1"/>
          </p:cNvSpPr>
          <p:nvPr/>
        </p:nvSpPr>
        <p:spPr bwMode="auto">
          <a:xfrm>
            <a:off x="539750" y="1285875"/>
            <a:ext cx="7920038" cy="5022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0" y="-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124" name="Rectangle 573"/>
          <p:cNvSpPr>
            <a:spLocks noChangeArrowheads="1"/>
          </p:cNvSpPr>
          <p:nvPr/>
        </p:nvSpPr>
        <p:spPr bwMode="auto">
          <a:xfrm>
            <a:off x="0" y="920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ko-KR"/>
          </a:p>
        </p:txBody>
      </p:sp>
      <p:graphicFrame>
        <p:nvGraphicFramePr>
          <p:cNvPr id="28316" name="Group 668"/>
          <p:cNvGraphicFramePr>
            <a:graphicFrameLocks noGrp="1"/>
          </p:cNvGraphicFramePr>
          <p:nvPr/>
        </p:nvGraphicFramePr>
        <p:xfrm>
          <a:off x="571500" y="1311275"/>
          <a:ext cx="7920038" cy="4978404"/>
        </p:xfrm>
        <a:graphic>
          <a:graphicData uri="http://schemas.openxmlformats.org/drawingml/2006/table">
            <a:tbl>
              <a:tblPr/>
              <a:tblGrid>
                <a:gridCol w="792163"/>
                <a:gridCol w="3954462"/>
                <a:gridCol w="1000125"/>
                <a:gridCol w="2173288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수업의 주제 및 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교재범위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수업방식 및  교육매체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강의에 대한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Orientation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강의목표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강의방법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과제수행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평가방법 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스포츠마케팅에 대한 소개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스포츠마케팅의 이해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스포츠마케팅의 기본적 이해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스포츠소비자행동의 이해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소비행동과 구매행동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스포츠산업과 스포츠마케팅의 이해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스포츠마케팅의 변천과정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스포츠마케팅의 프로퍼티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 라이센싱과 프로퍼티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스포츠의 마케팅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스포츠의 마케팅 개념과 사례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스포츠를 통한 마케팅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스포츠를 통한 마케팅의 이해와 촉진전략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중간고사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7" name="Text Box 669"/>
          <p:cNvSpPr txBox="1">
            <a:spLocks noChangeArrowheads="1"/>
          </p:cNvSpPr>
          <p:nvPr/>
        </p:nvSpPr>
        <p:spPr bwMode="auto">
          <a:xfrm>
            <a:off x="500063" y="642938"/>
            <a:ext cx="4465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 dirty="0"/>
              <a:t>수업진행계획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71438"/>
            <a:ext cx="8893175" cy="503237"/>
            <a:chOff x="158" y="119"/>
            <a:chExt cx="5444" cy="317"/>
          </a:xfrm>
        </p:grpSpPr>
        <p:pic>
          <p:nvPicPr>
            <p:cNvPr id="5179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0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6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6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 bwMode="auto">
          <a:xfrm>
            <a:off x="571500" y="5143500"/>
            <a:ext cx="4143375" cy="428625"/>
          </a:xfrm>
          <a:prstGeom prst="rect">
            <a:avLst/>
          </a:prstGeom>
          <a:solidFill>
            <a:srgbClr val="66FF99"/>
          </a:solidFill>
          <a:ln w="3175" cap="flat" cmpd="sng" algn="ctr">
            <a:solidFill>
              <a:srgbClr val="66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grpSp>
        <p:nvGrpSpPr>
          <p:cNvPr id="28675" name="그룹 28"/>
          <p:cNvGrpSpPr>
            <a:grpSpLocks/>
          </p:cNvGrpSpPr>
          <p:nvPr/>
        </p:nvGrpSpPr>
        <p:grpSpPr bwMode="auto">
          <a:xfrm>
            <a:off x="857250" y="1714493"/>
            <a:ext cx="7000875" cy="571506"/>
            <a:chOff x="857224" y="1714488"/>
            <a:chExt cx="7000924" cy="571504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857224" y="1714488"/>
              <a:ext cx="2714644" cy="5715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r>
                <a:rPr lang="ko-KR" altLang="en-US" sz="1400" dirty="0">
                  <a:latin typeface="굴림체" pitchFamily="49" charset="-127"/>
                  <a:ea typeface="굴림체" pitchFamily="49" charset="-127"/>
                </a:rPr>
                <a:t>스포츠의 마케팅</a:t>
              </a:r>
              <a:endParaRPr lang="en-US" altLang="ko-KR" sz="1400" dirty="0">
                <a:latin typeface="굴림체" pitchFamily="49" charset="-127"/>
                <a:ea typeface="굴림체" pitchFamily="49" charset="-127"/>
              </a:endParaRPr>
            </a:p>
            <a:p>
              <a:pPr marL="342900" indent="-342900" algn="ctr">
                <a:defRPr/>
              </a:pPr>
              <a:r>
                <a:rPr lang="en-US" altLang="ko-KR" sz="1400" dirty="0">
                  <a:latin typeface="굴림체" pitchFamily="49" charset="-127"/>
                  <a:ea typeface="굴림체" pitchFamily="49" charset="-127"/>
                </a:rPr>
                <a:t>(Marketing of Sport)</a:t>
              </a:r>
              <a:endParaRPr lang="ko-KR" altLang="en-US" sz="1400" dirty="0"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5143504" y="1714488"/>
              <a:ext cx="2714644" cy="5715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lIns="92075" tIns="46038" rIns="92075" bIns="46038"/>
            <a:lstStyle/>
            <a:p>
              <a:pPr marL="342900" indent="-342900" algn="ctr">
                <a:defRPr/>
              </a:pPr>
              <a:r>
                <a:rPr lang="ko-KR" altLang="en-US" sz="1400" dirty="0">
                  <a:latin typeface="굴림체" pitchFamily="49" charset="-127"/>
                  <a:ea typeface="굴림체" pitchFamily="49" charset="-127"/>
                </a:rPr>
                <a:t>스포츠를</a:t>
              </a:r>
              <a:r>
                <a:rPr lang="en-US" altLang="ko-KR" sz="1400" dirty="0">
                  <a:latin typeface="굴림체" pitchFamily="49" charset="-127"/>
                  <a:ea typeface="굴림체" pitchFamily="49" charset="-127"/>
                </a:rPr>
                <a:t> </a:t>
              </a:r>
              <a:r>
                <a:rPr lang="ko-KR" altLang="en-US" sz="1400" dirty="0">
                  <a:latin typeface="굴림체" pitchFamily="49" charset="-127"/>
                  <a:ea typeface="굴림체" pitchFamily="49" charset="-127"/>
                </a:rPr>
                <a:t>통한 마케팅</a:t>
              </a:r>
              <a:endParaRPr lang="en-US" altLang="ko-KR" sz="1400" dirty="0">
                <a:latin typeface="굴림체" pitchFamily="49" charset="-127"/>
                <a:ea typeface="굴림체" pitchFamily="49" charset="-127"/>
              </a:endParaRPr>
            </a:p>
            <a:p>
              <a:pPr marL="342900" indent="-342900" algn="ctr">
                <a:defRPr/>
              </a:pPr>
              <a:r>
                <a:rPr lang="en-US" altLang="ko-KR" sz="1400" dirty="0">
                  <a:latin typeface="굴림체" pitchFamily="49" charset="-127"/>
                  <a:ea typeface="굴림체" pitchFamily="49" charset="-127"/>
                </a:rPr>
                <a:t>(Marketing through Sport)</a:t>
              </a:r>
              <a:endParaRPr lang="ko-KR" altLang="en-US" sz="1400" dirty="0">
                <a:latin typeface="굴림체" pitchFamily="49" charset="-127"/>
                <a:ea typeface="굴림체" pitchFamily="49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 bwMode="auto">
          <a:xfrm>
            <a:off x="785813" y="2928938"/>
            <a:ext cx="357187" cy="164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제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품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1357313" y="2928938"/>
            <a:ext cx="357187" cy="164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유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통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1928813" y="2928938"/>
            <a:ext cx="357187" cy="164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촉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진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2500313" y="2928938"/>
            <a:ext cx="357187" cy="164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가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격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3214688" y="2928938"/>
            <a:ext cx="357187" cy="164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en-US" altLang="ko-KR" sz="1600" dirty="0">
                <a:latin typeface="굴림체" pitchFamily="49" charset="-127"/>
                <a:ea typeface="굴림체" pitchFamily="49" charset="-127"/>
              </a:rPr>
              <a:t>P</a:t>
            </a: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en-US" altLang="ko-KR" sz="1600" dirty="0">
                <a:latin typeface="굴림체" pitchFamily="49" charset="-127"/>
                <a:ea typeface="굴림체" pitchFamily="49" charset="-127"/>
              </a:rPr>
              <a:t>R</a:t>
            </a:r>
            <a:endParaRPr lang="ko-KR" altLang="en-US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5000625" y="2928938"/>
            <a:ext cx="357188" cy="1643062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FFCC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en-US" altLang="ko-KR" sz="1600" dirty="0">
                <a:latin typeface="굴림체" pitchFamily="49" charset="-127"/>
                <a:ea typeface="굴림체" pitchFamily="49" charset="-127"/>
              </a:rPr>
              <a:t>T</a:t>
            </a:r>
          </a:p>
          <a:p>
            <a:pPr marL="342900" indent="-342900">
              <a:defRPr/>
            </a:pPr>
            <a:r>
              <a:rPr lang="en-US" altLang="ko-KR" sz="1600" dirty="0">
                <a:latin typeface="굴림체" pitchFamily="49" charset="-127"/>
                <a:ea typeface="굴림체" pitchFamily="49" charset="-127"/>
              </a:rPr>
              <a:t>V</a:t>
            </a: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중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계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권</a:t>
            </a: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5715000" y="2928938"/>
            <a:ext cx="357188" cy="1643062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FFCC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 err="1">
                <a:latin typeface="굴림체" pitchFamily="49" charset="-127"/>
                <a:ea typeface="굴림체" pitchFamily="49" charset="-127"/>
              </a:rPr>
              <a:t>스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폰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서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십</a:t>
            </a: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6429375" y="2928938"/>
            <a:ext cx="357188" cy="1643062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FFCC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라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이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센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 err="1">
                <a:latin typeface="굴림체" pitchFamily="49" charset="-127"/>
                <a:ea typeface="굴림체" pitchFamily="49" charset="-127"/>
              </a:rPr>
              <a:t>싱</a:t>
            </a:r>
            <a:endParaRPr lang="ko-KR" altLang="en-US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7072313" y="2928938"/>
            <a:ext cx="357187" cy="1643062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FFCC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인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도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 err="1">
                <a:latin typeface="굴림체" pitchFamily="49" charset="-127"/>
                <a:ea typeface="굴림체" pitchFamily="49" charset="-127"/>
              </a:rPr>
              <a:t>스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먼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 err="1">
                <a:latin typeface="굴림체" pitchFamily="49" charset="-127"/>
                <a:ea typeface="굴림체" pitchFamily="49" charset="-127"/>
              </a:rPr>
              <a:t>트</a:t>
            </a:r>
            <a:endParaRPr lang="ko-KR" altLang="en-US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7643813" y="2928938"/>
            <a:ext cx="357187" cy="1643062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FFCC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머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천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다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이</a:t>
            </a:r>
            <a:endParaRPr lang="en-US" altLang="ko-KR" sz="16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ko-KR" altLang="en-US" sz="1600" dirty="0">
                <a:latin typeface="굴림체" pitchFamily="49" charset="-127"/>
                <a:ea typeface="굴림체" pitchFamily="49" charset="-127"/>
              </a:rPr>
              <a:t>징</a:t>
            </a:r>
          </a:p>
        </p:txBody>
      </p:sp>
      <p:cxnSp>
        <p:nvCxnSpPr>
          <p:cNvPr id="28686" name="직선 연결선 19"/>
          <p:cNvCxnSpPr>
            <a:cxnSpLocks noChangeShapeType="1"/>
          </p:cNvCxnSpPr>
          <p:nvPr/>
        </p:nvCxnSpPr>
        <p:spPr bwMode="auto">
          <a:xfrm>
            <a:off x="928688" y="2714625"/>
            <a:ext cx="2428875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직선 연결선 21"/>
          <p:cNvCxnSpPr>
            <a:cxnSpLocks noChangeShapeType="1"/>
          </p:cNvCxnSpPr>
          <p:nvPr/>
        </p:nvCxnSpPr>
        <p:spPr bwMode="auto">
          <a:xfrm rot="5400000">
            <a:off x="1749425" y="2606675"/>
            <a:ext cx="642938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직선 연결선 23"/>
          <p:cNvCxnSpPr>
            <a:cxnSpLocks noChangeShapeType="1"/>
          </p:cNvCxnSpPr>
          <p:nvPr/>
        </p:nvCxnSpPr>
        <p:spPr bwMode="auto">
          <a:xfrm rot="5400000">
            <a:off x="820737" y="2820988"/>
            <a:ext cx="214313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직선 연결선 24"/>
          <p:cNvCxnSpPr>
            <a:cxnSpLocks noChangeShapeType="1"/>
          </p:cNvCxnSpPr>
          <p:nvPr/>
        </p:nvCxnSpPr>
        <p:spPr bwMode="auto">
          <a:xfrm rot="5400000">
            <a:off x="1393825" y="2820988"/>
            <a:ext cx="214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직선 연결선 25"/>
          <p:cNvCxnSpPr>
            <a:cxnSpLocks noChangeShapeType="1"/>
          </p:cNvCxnSpPr>
          <p:nvPr/>
        </p:nvCxnSpPr>
        <p:spPr bwMode="auto">
          <a:xfrm rot="5400000">
            <a:off x="2536825" y="2820988"/>
            <a:ext cx="214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직선 연결선 26"/>
          <p:cNvCxnSpPr>
            <a:cxnSpLocks noChangeShapeType="1"/>
          </p:cNvCxnSpPr>
          <p:nvPr/>
        </p:nvCxnSpPr>
        <p:spPr bwMode="auto">
          <a:xfrm rot="5400000">
            <a:off x="3251200" y="2820988"/>
            <a:ext cx="214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직선 연결선 27"/>
          <p:cNvCxnSpPr>
            <a:cxnSpLocks noChangeShapeType="1"/>
          </p:cNvCxnSpPr>
          <p:nvPr/>
        </p:nvCxnSpPr>
        <p:spPr bwMode="auto">
          <a:xfrm rot="5400000">
            <a:off x="5037137" y="2820988"/>
            <a:ext cx="214313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직선 연결선 28"/>
          <p:cNvCxnSpPr>
            <a:cxnSpLocks noChangeShapeType="1"/>
          </p:cNvCxnSpPr>
          <p:nvPr/>
        </p:nvCxnSpPr>
        <p:spPr bwMode="auto">
          <a:xfrm rot="5400000">
            <a:off x="5822950" y="2820988"/>
            <a:ext cx="214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직선 연결선 29"/>
          <p:cNvCxnSpPr>
            <a:cxnSpLocks noChangeShapeType="1"/>
          </p:cNvCxnSpPr>
          <p:nvPr/>
        </p:nvCxnSpPr>
        <p:spPr bwMode="auto">
          <a:xfrm rot="5400000">
            <a:off x="7108825" y="2820988"/>
            <a:ext cx="214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직선 연결선 30"/>
          <p:cNvCxnSpPr>
            <a:cxnSpLocks noChangeShapeType="1"/>
          </p:cNvCxnSpPr>
          <p:nvPr/>
        </p:nvCxnSpPr>
        <p:spPr bwMode="auto">
          <a:xfrm rot="5400000">
            <a:off x="7680325" y="2820988"/>
            <a:ext cx="214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직선 연결선 32"/>
          <p:cNvCxnSpPr>
            <a:cxnSpLocks noChangeShapeType="1"/>
          </p:cNvCxnSpPr>
          <p:nvPr/>
        </p:nvCxnSpPr>
        <p:spPr bwMode="auto">
          <a:xfrm>
            <a:off x="5143500" y="2714625"/>
            <a:ext cx="2643188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직선 연결선 36"/>
          <p:cNvCxnSpPr>
            <a:cxnSpLocks noChangeShapeType="1"/>
          </p:cNvCxnSpPr>
          <p:nvPr/>
        </p:nvCxnSpPr>
        <p:spPr bwMode="auto">
          <a:xfrm rot="5400000">
            <a:off x="6323013" y="2606675"/>
            <a:ext cx="642938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14375" y="5143500"/>
            <a:ext cx="7572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800" b="1" dirty="0">
                <a:latin typeface="굴림체" pitchFamily="49" charset="-127"/>
                <a:ea typeface="굴림체" pitchFamily="49" charset="-127"/>
              </a:rPr>
              <a:t>스포츠마케팅의 기본요소</a:t>
            </a:r>
            <a:r>
              <a:rPr lang="en-US" altLang="ko-KR" sz="1800" b="1" dirty="0">
                <a:latin typeface="굴림체" pitchFamily="49" charset="-127"/>
                <a:ea typeface="굴림체" pitchFamily="49" charset="-127"/>
              </a:rPr>
              <a:t>(5P’s)</a:t>
            </a:r>
          </a:p>
          <a:p>
            <a:pPr>
              <a:defRPr/>
            </a:pPr>
            <a:endParaRPr lang="en-US" altLang="ko-KR" sz="1800" b="1" dirty="0">
              <a:latin typeface="굴림체" pitchFamily="49" charset="-127"/>
              <a:ea typeface="굴림체" pitchFamily="49" charset="-127"/>
            </a:endParaRPr>
          </a:p>
          <a:p>
            <a:pPr>
              <a:defRPr/>
            </a:pPr>
            <a:r>
              <a:rPr lang="ko-KR" altLang="en-US" sz="1800" b="1" dirty="0">
                <a:latin typeface="굴림체" pitchFamily="49" charset="-127"/>
                <a:ea typeface="굴림체" pitchFamily="49" charset="-127"/>
              </a:rPr>
              <a:t>제품</a:t>
            </a:r>
            <a:r>
              <a:rPr lang="en-US" altLang="ko-KR" sz="1800" b="1" dirty="0">
                <a:latin typeface="굴림체" pitchFamily="49" charset="-127"/>
                <a:ea typeface="굴림체" pitchFamily="49" charset="-127"/>
              </a:rPr>
              <a:t>(Product),</a:t>
            </a:r>
            <a:r>
              <a:rPr lang="ko-KR" altLang="en-US" sz="1800" b="1" dirty="0">
                <a:latin typeface="굴림체" pitchFamily="49" charset="-127"/>
                <a:ea typeface="굴림체" pitchFamily="49" charset="-127"/>
              </a:rPr>
              <a:t>촉진</a:t>
            </a:r>
            <a:r>
              <a:rPr lang="en-US" altLang="ko-KR" sz="1800" b="1" dirty="0">
                <a:latin typeface="굴림체" pitchFamily="49" charset="-127"/>
                <a:ea typeface="굴림체" pitchFamily="49" charset="-127"/>
              </a:rPr>
              <a:t>(Promotion),</a:t>
            </a:r>
            <a:r>
              <a:rPr lang="ko-KR" altLang="en-US" sz="1800" b="1" dirty="0">
                <a:latin typeface="굴림체" pitchFamily="49" charset="-127"/>
                <a:ea typeface="굴림체" pitchFamily="49" charset="-127"/>
              </a:rPr>
              <a:t>장소 또는 유통</a:t>
            </a:r>
            <a:r>
              <a:rPr lang="en-US" altLang="ko-KR" sz="1800" b="1" dirty="0">
                <a:latin typeface="굴림체" pitchFamily="49" charset="-127"/>
                <a:ea typeface="굴림체" pitchFamily="49" charset="-127"/>
              </a:rPr>
              <a:t>(Place),</a:t>
            </a:r>
            <a:r>
              <a:rPr lang="ko-KR" altLang="en-US" sz="1800" b="1" dirty="0">
                <a:latin typeface="굴림체" pitchFamily="49" charset="-127"/>
                <a:ea typeface="굴림체" pitchFamily="49" charset="-127"/>
              </a:rPr>
              <a:t>가격</a:t>
            </a:r>
            <a:r>
              <a:rPr lang="en-US" altLang="ko-KR" sz="1800" b="1" dirty="0">
                <a:latin typeface="굴림체" pitchFamily="49" charset="-127"/>
                <a:ea typeface="굴림체" pitchFamily="49" charset="-127"/>
              </a:rPr>
              <a:t>(Price), PR(Public Relations)</a:t>
            </a:r>
            <a:endParaRPr lang="ko-KR" altLang="en-US" sz="1800" b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581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683568" y="908720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4)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  <a:r>
              <a:rPr lang="ko-KR" altLang="en-US" sz="1800" b="1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스포츠마케팅의 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기본요소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8497887" cy="300037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b="1" dirty="0">
                <a:latin typeface="Arial"/>
              </a:rPr>
              <a:t> 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제품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(Product)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스포츠와 관련된 조직에서 제공하는 용품 및 서비스와 같은 무형의 제품을 포함 </a:t>
            </a: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② 가격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(Price)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제품이나 서비스에 </a:t>
            </a:r>
            <a:r>
              <a:rPr lang="ko-KR" altLang="en-US" sz="1800" dirty="0" err="1">
                <a:effectLst/>
                <a:latin typeface="맑은 고딕" pitchFamily="50" charset="-127"/>
                <a:ea typeface="맑은 고딕" pitchFamily="50" charset="-127"/>
              </a:rPr>
              <a:t>화폐액으로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 표시되어 그 제품이나 서비스의 효용 또는 가치를 나타내는 것으로서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구매자가 </a:t>
            </a:r>
            <a:r>
              <a:rPr lang="ko-KR" altLang="en-US" sz="1800" dirty="0" err="1">
                <a:effectLst/>
                <a:latin typeface="맑은 고딕" pitchFamily="50" charset="-127"/>
                <a:ea typeface="맑은 고딕" pitchFamily="50" charset="-127"/>
              </a:rPr>
              <a:t>판매자에게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 제품을 구입하거나 서비스를 받는 대가로서 지불하는 가치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5796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4)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  <a:r>
              <a:rPr lang="ko-KR" altLang="en-US" sz="1800" b="1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스포츠마케팅의 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기본요소</a:t>
            </a: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(5’Ps)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497888" cy="4246562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b="1" dirty="0">
                <a:latin typeface="Arial"/>
              </a:rPr>
              <a:t> 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③ 유통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(Place)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스포츠 용품 등을 도매상이나 소매상에게 전달하는 경기장이나 스포츠센터 등의 시설뿐만 아니라 이와 관련한 판로와 방송 네트워크를 구축하는 것 등을 모두 포함</a:t>
            </a: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④ 촉진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(Promotion)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표적으로 하는 시장의 고객이 스포츠 제품이나 서비스를 구매하도록 언론홍보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광고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대인판매 등의 적절한 수단을 동원하여 제품에 관한 이미지나 특성을 고객들에게 전달하는 의사소통 수단</a:t>
            </a:r>
          </a:p>
          <a:p>
            <a:pPr>
              <a:lnSpc>
                <a:spcPct val="150000"/>
              </a:lnSpc>
              <a:defRPr/>
            </a:pP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⑤ 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PR(Public Relations)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스포츠 관련 조직이 공중으로부터 호의적인 관계를 유지하기 위한 노력으로서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특히 매체관계와 지역사회 관계를 포함 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7" y="188913"/>
            <a:ext cx="615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1560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4)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  <a:r>
              <a:rPr lang="ko-KR" altLang="en-US" sz="1800" b="1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스포츠마케팅의 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기본요소</a:t>
            </a: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(5’Ps)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22263" y="2135188"/>
            <a:ext cx="8497887" cy="4246562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b="1" dirty="0">
                <a:latin typeface="Arial"/>
              </a:rPr>
              <a:t> 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800" b="1" dirty="0" err="1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스폰서십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(Sponsorship)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회사가 스포츠 이벤트에 소요되는 전체 비용 또는 상당비용을 지불하여 후원하여 </a:t>
            </a:r>
            <a:r>
              <a:rPr lang="ko-KR" altLang="en-US" sz="1800" dirty="0" err="1">
                <a:effectLst/>
                <a:latin typeface="맑은 고딕" pitchFamily="50" charset="-127"/>
                <a:ea typeface="맑은 고딕" pitchFamily="50" charset="-127"/>
              </a:rPr>
              <a:t>행사명을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 사용하거나 대회를 후원한다는 내용을 광고할 수 있는 권리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ko-KR" altLang="en-US" sz="1800" b="1" dirty="0" err="1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라이센싱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(Licensing)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스포츠 단체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팀 또는 개인의 로고나 마스코트를 후원하는 기업의 상품에 부착하여 판매할 수 있는 권리</a:t>
            </a:r>
          </a:p>
          <a:p>
            <a:pPr>
              <a:lnSpc>
                <a:spcPct val="150000"/>
              </a:lnSpc>
              <a:defRPr/>
            </a:pP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800" b="1" dirty="0" err="1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머천다이징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(Merchandising)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스포츠 대회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팀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선수의 마스코트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로고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선수캐릭터 등을 활용해 기념품 등 기타 제품을 만들어 판매할 수 있는 권리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8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59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83568" y="1268760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5)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스포츠를 통한 마케팅의 기본요소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22263" y="2324100"/>
            <a:ext cx="8497887" cy="3416300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b="1" dirty="0">
                <a:latin typeface="Arial"/>
              </a:rPr>
              <a:t> </a:t>
            </a:r>
            <a:endParaRPr lang="ko-KR" altLang="en-US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sz="1800" b="1" dirty="0" err="1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인도스먼트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(Endorsement)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선수나 팀의 이미지를 기업과 제품이미지를 향상시키는 데 활용하기 위해 선수나 팀을 후원하여 그들을 자사제품 을 경기 중에 착용하거나 사용하도록 하는 권리</a:t>
            </a:r>
          </a:p>
          <a:p>
            <a:pPr>
              <a:lnSpc>
                <a:spcPct val="150000"/>
              </a:lnSpc>
              <a:defRPr/>
            </a:pPr>
            <a:endParaRPr lang="en-US" altLang="ko-KR" sz="1800" dirty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⑤ </a:t>
            </a:r>
            <a:r>
              <a:rPr lang="en-US" altLang="ko-KR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ko-KR" altLang="en-US" sz="1800" b="1" dirty="0">
                <a:solidFill>
                  <a:srgbClr val="000066"/>
                </a:solidFill>
                <a:effectLst/>
                <a:latin typeface="맑은 고딕" pitchFamily="50" charset="-127"/>
                <a:ea typeface="맑은 고딕" pitchFamily="50" charset="-127"/>
              </a:rPr>
              <a:t>중계권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대회 운영 단체에 일정금액을 내고 경기를 방송하거나 </a:t>
            </a:r>
            <a:r>
              <a:rPr lang="en-US" altLang="ko-KR" sz="1800" dirty="0">
                <a:effectLst/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ko-KR" altLang="en-US" sz="1800" dirty="0">
                <a:effectLst/>
                <a:latin typeface="맑은 고딕" pitchFamily="50" charset="-127"/>
                <a:ea typeface="맑은 고딕" pitchFamily="50" charset="-127"/>
              </a:rPr>
              <a:t>중계에 관한 모든 권한을 위임 받아 각 나라 방송사에 일정금액을 받고 방송중계를 판매할 수 있는 권리 </a:t>
            </a:r>
          </a:p>
        </p:txBody>
      </p:sp>
      <p:pic>
        <p:nvPicPr>
          <p:cNvPr id="2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5761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개념과 정의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3568" y="1268760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5)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스포츠를 통한 마케팅의 기본요소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9750" y="3213100"/>
            <a:ext cx="1800225" cy="719138"/>
          </a:xfrm>
          <a:prstGeom prst="rect">
            <a:avLst/>
          </a:prstGeom>
          <a:solidFill>
            <a:srgbClr val="FFFF00"/>
          </a:solidFill>
          <a:ln w="3175" algn="ctr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ctr">
              <a:defRPr/>
            </a:pPr>
            <a:r>
              <a:rPr lang="ko-KR" alt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굴림체" pitchFamily="49" charset="-127"/>
                <a:ea typeface="굴림체" pitchFamily="49" charset="-127"/>
              </a:rPr>
              <a:t>스포츠마케팅 환경</a:t>
            </a:r>
          </a:p>
        </p:txBody>
      </p:sp>
      <p:graphicFrame>
        <p:nvGraphicFramePr>
          <p:cNvPr id="32807" name="Group 39"/>
          <p:cNvGraphicFramePr>
            <a:graphicFrameLocks noGrp="1"/>
          </p:cNvGraphicFramePr>
          <p:nvPr/>
        </p:nvGraphicFramePr>
        <p:xfrm>
          <a:off x="4716463" y="1628775"/>
          <a:ext cx="2903537" cy="1068388"/>
        </p:xfrm>
        <a:graphic>
          <a:graphicData uri="http://schemas.openxmlformats.org/drawingml/2006/table">
            <a:tbl>
              <a:tblPr/>
              <a:tblGrid>
                <a:gridCol w="290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60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내부환경</a:t>
                      </a:r>
                    </a:p>
                  </a:txBody>
                  <a:tcPr marL="92075" marR="92075" marT="46052" marB="460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스포츠마케팅 목적을 효과적으로 달성하는데 관련될 수 있는  스포츠 기업내의 부서와 사람들</a:t>
                      </a:r>
                    </a:p>
                  </a:txBody>
                  <a:tcPr marL="92075" marR="92075" marT="46052" marB="460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806" name="Group 38"/>
          <p:cNvGraphicFramePr>
            <a:graphicFrameLocks noGrp="1"/>
          </p:cNvGraphicFramePr>
          <p:nvPr/>
        </p:nvGraphicFramePr>
        <p:xfrm>
          <a:off x="4716463" y="2997200"/>
          <a:ext cx="2903537" cy="1095375"/>
        </p:xfrm>
        <a:graphic>
          <a:graphicData uri="http://schemas.openxmlformats.org/drawingml/2006/table">
            <a:tbl>
              <a:tblPr/>
              <a:tblGrid>
                <a:gridCol w="290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61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과업환경</a:t>
                      </a:r>
                    </a:p>
                  </a:txBody>
                  <a:tcPr marL="92075" marR="92075" marT="46065" marB="460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스포츠기업활동에 직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간접 관계를 맺으며 스포츠마케팅 활동에 영향을 주고 받는 외부 집단들</a:t>
                      </a:r>
                    </a:p>
                  </a:txBody>
                  <a:tcPr marL="92075" marR="92075" marT="46065" marB="460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804" name="Group 36"/>
          <p:cNvGraphicFramePr>
            <a:graphicFrameLocks noGrp="1"/>
          </p:cNvGraphicFramePr>
          <p:nvPr/>
        </p:nvGraphicFramePr>
        <p:xfrm>
          <a:off x="4716463" y="4365625"/>
          <a:ext cx="2903537" cy="955675"/>
        </p:xfrm>
        <a:graphic>
          <a:graphicData uri="http://schemas.openxmlformats.org/drawingml/2006/table">
            <a:tbl>
              <a:tblPr/>
              <a:tblGrid>
                <a:gridCol w="290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61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거시환경</a:t>
                      </a:r>
                    </a:p>
                  </a:txBody>
                  <a:tcPr marL="92075" marR="92075" marT="46069" marB="460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스포츠 마케팅 활동 수행에 영향을 미치는 사회요인과 집단들 </a:t>
                      </a:r>
                    </a:p>
                  </a:txBody>
                  <a:tcPr marL="92075" marR="92075" marT="46069" marB="460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2627313" y="3573463"/>
            <a:ext cx="17287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2627313" y="2276475"/>
            <a:ext cx="1728787" cy="12969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2627313" y="3573463"/>
            <a:ext cx="1728787" cy="1295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ko-KR" altLang="en-US"/>
          </a:p>
        </p:txBody>
      </p:sp>
      <p:sp>
        <p:nvSpPr>
          <p:cNvPr id="33823" name="Text Box 43"/>
          <p:cNvSpPr txBox="1">
            <a:spLocks noChangeArrowheads="1"/>
          </p:cNvSpPr>
          <p:nvPr/>
        </p:nvSpPr>
        <p:spPr bwMode="auto">
          <a:xfrm>
            <a:off x="684213" y="5589588"/>
            <a:ext cx="72723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•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스포츠마케팅은 스포츠조직과 그 주변에 있는 환경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소비자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사회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기업 등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과의 관계를 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1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차적으로 연결해주는 역할을 담당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•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스포츠조직과 관련된 환경은 내부환경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외부환경</a:t>
            </a:r>
            <a:r>
              <a:rPr lang="en-US" altLang="ko-KR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6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거시환경으로 구분</a:t>
            </a:r>
          </a:p>
        </p:txBody>
      </p:sp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3.SPORTS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환경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1)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 마케팅의 기본 환경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3. 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환경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2)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 마케팅의 거시적 환경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7544" y="1844824"/>
            <a:ext cx="1217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굴림"/>
                <a:ea typeface="굴림"/>
              </a:rPr>
              <a:t>•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경제적 환경</a:t>
            </a:r>
            <a:endParaRPr lang="ko-KR" altLang="en-US" sz="1600" dirty="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67744" y="1772816"/>
            <a:ext cx="62646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스포츠소비자의 제품구매능력과 구매의욕에 직접적인 영향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거시경제적 요인 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생산자와 소비자간 의 제품과 서비스의 흐름인 경제활동과 관련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경제활동의 비즈니스 사이클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번영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침체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불황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회복 단계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미시 경제요인 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소비자의 수입수준</a:t>
            </a:r>
            <a:endParaRPr lang="ko-KR" altLang="en-US" sz="1600" dirty="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39752" y="4077072"/>
            <a:ext cx="655272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기술의 발달은 스포츠분양에 다양하게 영향을 미침</a:t>
            </a:r>
          </a:p>
          <a:p>
            <a:pPr lvl="0" eaLnBrk="0" hangingPunct="0">
              <a:spcBef>
                <a:spcPct val="20000"/>
              </a:spcBef>
              <a:buFontTx/>
              <a:buChar char="-"/>
            </a:pP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기술의 발달은 사람들의 생활패턴을 변화시키고 스포츠인구를 증가시킴</a:t>
            </a:r>
          </a:p>
          <a:p>
            <a:pPr lvl="0" eaLnBrk="0" hangingPunct="0">
              <a:spcBef>
                <a:spcPct val="20000"/>
              </a:spcBef>
              <a:buFontTx/>
              <a:buChar char="-"/>
            </a:pP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기술의 발달은 시대의 흐름에 따라 소비자의 욕구를 충족시키는 스포츠마케팅 활동에 영향</a:t>
            </a:r>
          </a:p>
          <a:p>
            <a:pPr lvl="0" eaLnBrk="0" hangingPunct="0">
              <a:spcBef>
                <a:spcPct val="20000"/>
              </a:spcBef>
              <a:buFontTx/>
              <a:buChar char="-"/>
            </a:pP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기술의 발달은 스포츠마케팅 활동의 의사결정과정에 직접적인 영향 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 (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인터넷 비즈니스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만족도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고객관리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정보제공 등</a:t>
            </a:r>
            <a:r>
              <a:rPr lang="en-US" altLang="ko-KR" sz="1600" dirty="0" smtClean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7544" y="4149080"/>
            <a:ext cx="128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굴림"/>
                <a:ea typeface="굴림"/>
              </a:rPr>
              <a:t>• 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기술적 환경</a:t>
            </a:r>
            <a:endParaRPr lang="ko-KR" altLang="en-US" sz="1600" dirty="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39752" y="314096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인구수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연령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가계수준</a:t>
            </a:r>
            <a:r>
              <a:rPr lang="en-US" altLang="ko-KR" sz="1600" dirty="0" smtClean="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직업 등의 인구통계학적 요인은 중요한 환경요소로 스포츠마케팅 시스템을 구축하고 스포츠마케팅 전략을 수립하는데 영향을 미침</a:t>
            </a:r>
            <a:endParaRPr lang="ko-KR" altLang="en-US" sz="1600" dirty="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3212976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altLang="ko-KR" sz="1600" dirty="0" smtClean="0">
                <a:effectLst/>
                <a:latin typeface="굴림"/>
                <a:ea typeface="굴림"/>
              </a:rPr>
              <a:t>• </a:t>
            </a:r>
            <a:r>
              <a:rPr lang="ko-KR" altLang="en-US" sz="1600" dirty="0" smtClean="0">
                <a:effectLst/>
                <a:latin typeface="휴먼모음T" pitchFamily="18" charset="-127"/>
                <a:ea typeface="휴먼모음T" pitchFamily="18" charset="-127"/>
              </a:rPr>
              <a:t>인구통계학적 환경</a:t>
            </a:r>
            <a:endParaRPr lang="ko-KR" altLang="en-US" sz="1600" dirty="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23528" y="1556792"/>
            <a:ext cx="8640960" cy="4680520"/>
          </a:xfrm>
          <a:prstGeom prst="rect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5" name="Group 45"/>
          <p:cNvGraphicFramePr>
            <a:graphicFrameLocks noGrp="1"/>
          </p:cNvGraphicFramePr>
          <p:nvPr/>
        </p:nvGraphicFramePr>
        <p:xfrm>
          <a:off x="395536" y="1772816"/>
          <a:ext cx="8424862" cy="3888432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34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사회 및 문화적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환경</a:t>
                      </a:r>
                    </a:p>
                  </a:txBody>
                  <a:tcPr marL="92075" marR="92075" marT="46016" marB="460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소비자들의 구매의도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소비기준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선호도 등은 그 사회의 문화나 환경에 따라 변화할 수 있으며 이러한 소비자의  심리변화를 반영한 마케팅 전략수립이 필요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사회문화가 스포츠 마케팅 활동에 영향을 미침</a:t>
                      </a:r>
                    </a:p>
                  </a:txBody>
                  <a:tcPr marL="92075" marR="92075" marT="46016" marB="46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정치 및 법률적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환경</a:t>
                      </a:r>
                    </a:p>
                  </a:txBody>
                  <a:tcPr marL="92075" marR="92075" marT="46016" marB="460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스포츠조직은 특정한 활동이나 제품개발에 규제를 두는 법과 정치적 환경에 많은 영향을 받음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이러한 법과 정치적 상황은 마케팅 활동의 범위를 제한 하고 스포츠제품의 개발이나 판매과정에 영향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골프장의 특소세 및 개발 제한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 </a:t>
                      </a:r>
                    </a:p>
                  </a:txBody>
                  <a:tcPr marL="92075" marR="92075" marT="46016" marB="46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자연환경</a:t>
                      </a:r>
                    </a:p>
                  </a:txBody>
                  <a:tcPr marL="92075" marR="92075" marT="46016" marB="460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자원부족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공해문제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자연자원 등 자연환경과 관련된 쟁점들은 스포츠마케팅 활동에 지대한 영향을 미침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기후나 자연자원의 보존과  관련된 그린마케팅은 스포츠마케팅 분야에 새롭게 부각 </a:t>
                      </a:r>
                    </a:p>
                  </a:txBody>
                  <a:tcPr marL="92075" marR="92075" marT="46016" marB="46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3. 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환경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2)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 마케팅의 거시적 환경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1" name="Group 37"/>
          <p:cNvGraphicFramePr>
            <a:graphicFrameLocks noGrp="1"/>
          </p:cNvGraphicFramePr>
          <p:nvPr/>
        </p:nvGraphicFramePr>
        <p:xfrm>
          <a:off x="755650" y="1916113"/>
          <a:ext cx="7920038" cy="4216398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7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0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소비자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소비자는 조직이 조직이념을 수행하거나 이윤을 창출할 수 있는 기회를 제공해주고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조직은 소비자의 욕구를 충족시켜주는 상호 유기적인 관계로 존재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1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공급자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공급자는 스포츠조직이 제품에 대한 가격경쟁력을 갖도록 원재료의 안전하고 경제적인 공급을 주관하는 기업이나 개인으로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스포츠조직은  공급자와의 신뢰형성이 필요함 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유통업자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스포츠조직이 스포츠서비스나 생산된 스포츠용품을 소비자에게 전달하는 과정으로 운송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저장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판매할 유통시스템을 운용하는 영역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경쟁자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비슥한 스포츠 제품이나 프로그램을 소비자에게 제공해주는 기업이나 개인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대중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대중은 스포츠조직의 표적 소비자는 아니지만 스포츠조직의 이미지 형성이나 소비자의 구매행동에 간접적인 영향을 미치는 집단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3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채권자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필요한 자금을 좋은 조건으로 제공해주는 채권자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은행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투자기관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와 관련된 정부의 정책이나 채권 현장의 변화에 대해 스포츠마케팅 관리자는 관심을 가져야 함 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정부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정부의 정책이나 규제는 기업 내의 마케팅 전략에 영향을 미침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스포츠마케팅 활동의 범위를 결정하는데 직접적인 영향을 미침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3. 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환경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3)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 마케팅의 미시적 환경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95288" y="5157788"/>
            <a:ext cx="8208962" cy="792162"/>
          </a:xfrm>
          <a:prstGeom prst="rect">
            <a:avLst/>
          </a:prstGeom>
          <a:solidFill>
            <a:srgbClr val="FFFF66"/>
          </a:solidFill>
          <a:ln w="3175" algn="ctr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539750" y="3644900"/>
            <a:ext cx="8064500" cy="1152525"/>
          </a:xfrm>
          <a:prstGeom prst="downArrowCallout">
            <a:avLst>
              <a:gd name="adj1" fmla="val 174931"/>
              <a:gd name="adj2" fmla="val 174931"/>
              <a:gd name="adj3" fmla="val 16667"/>
              <a:gd name="adj4" fmla="val 66667"/>
            </a:avLst>
          </a:prstGeom>
          <a:solidFill>
            <a:srgbClr val="33CCFF"/>
          </a:solidFill>
          <a:ln w="3175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68313" y="1844675"/>
            <a:ext cx="8207375" cy="1439863"/>
          </a:xfrm>
          <a:prstGeom prst="downArrowCallout">
            <a:avLst>
              <a:gd name="adj1" fmla="val 142503"/>
              <a:gd name="adj2" fmla="val 142503"/>
              <a:gd name="adj3" fmla="val 16667"/>
              <a:gd name="adj4" fmla="val 66667"/>
            </a:avLst>
          </a:prstGeom>
          <a:solidFill>
            <a:srgbClr val="FF66CC"/>
          </a:solidFill>
          <a:ln w="317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11188" y="1989138"/>
            <a:ext cx="80645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스포츠기업 내에서 수행되는 마케팅 활동은 마케팅 부서만의 노력으로는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성공하기가 어렵다</a:t>
            </a:r>
            <a:r>
              <a:rPr lang="en-US" altLang="ko-KR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ko-KR" sz="1800" b="1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ko-KR" sz="180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조직 내 다른 부서나 조직원의 협력적 관계로 시장에서의 경쟁력 있는 스포츠마케팅 활동을 수행할 수 있다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1800" b="1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180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조직 내의 다른 부서와 공식적</a:t>
            </a:r>
            <a:r>
              <a:rPr lang="en-US" altLang="ko-KR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,</a:t>
            </a:r>
            <a:r>
              <a:rPr lang="ko-KR" altLang="en-US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비공식적 좋은 관계 유지는 긍정적인 시너시 효과를 만들어 낼수 있다</a:t>
            </a:r>
            <a:r>
              <a:rPr lang="en-US" altLang="ko-KR" sz="1800" b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.</a:t>
            </a:r>
            <a:r>
              <a:rPr lang="en-US" altLang="ko-KR" sz="180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</a:p>
        </p:txBody>
      </p:sp>
      <p:pic>
        <p:nvPicPr>
          <p:cNvPr id="3" name="Picture 20" descr="상명대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2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50825" y="692150"/>
            <a:ext cx="8642356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188913"/>
            <a:ext cx="4537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3. SPORTS </a:t>
            </a:r>
            <a:r>
              <a:rPr lang="x-none" altLang="ko-KR" sz="2000" b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MARKETING</a:t>
            </a:r>
            <a:r>
              <a:rPr lang="ko" altLang="en-US" sz="20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의 환경</a:t>
            </a:r>
            <a:endParaRPr lang="en-US" altLang="ko-KR" sz="2000" b="1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4)</a:t>
            </a:r>
            <a:r>
              <a:rPr lang="ko-KR" altLang="en-US" sz="1800" b="1" dirty="0" smtClean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 스포츠 마케팅의 내부 환경</a:t>
            </a:r>
            <a:endParaRPr lang="ko-KR" altLang="en-US" sz="1800" b="1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750" y="1714500"/>
            <a:ext cx="7920038" cy="4594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920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ko-KR"/>
          </a:p>
        </p:txBody>
      </p:sp>
      <p:graphicFrame>
        <p:nvGraphicFramePr>
          <p:cNvPr id="41031" name="Group 71"/>
          <p:cNvGraphicFramePr>
            <a:graphicFrameLocks noGrp="1"/>
          </p:cNvGraphicFramePr>
          <p:nvPr/>
        </p:nvGraphicFramePr>
        <p:xfrm>
          <a:off x="539750" y="1727200"/>
          <a:ext cx="7920038" cy="4632763"/>
        </p:xfrm>
        <a:graphic>
          <a:graphicData uri="http://schemas.openxmlformats.org/drawingml/2006/table">
            <a:tbl>
              <a:tblPr/>
              <a:tblGrid>
                <a:gridCol w="792163"/>
                <a:gridCol w="3454400"/>
                <a:gridCol w="1071562"/>
                <a:gridCol w="2601913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수업의 주제 및 내용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교재범위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수업방식 및  교육매체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스포츠를 통한 마케팅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 홍보 및 스폰서십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 미디어 마케팅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스포츠방송 중계권료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선수 마케팅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선수의 가치와 스포츠에이전트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스포츠서비스마케팅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스포츠서비스의 개념과 전략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스포츠브랜드마케팅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스포츠브랜드의 정의와 스포츠이벤트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강의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엠부시마케팅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엠부시 마케팅의 정의와 효과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발표 및 토론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기말고사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6" name="Text Box 57"/>
          <p:cNvSpPr txBox="1">
            <a:spLocks noChangeArrowheads="1"/>
          </p:cNvSpPr>
          <p:nvPr/>
        </p:nvSpPr>
        <p:spPr bwMode="auto">
          <a:xfrm>
            <a:off x="571500" y="1000125"/>
            <a:ext cx="4465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 dirty="0"/>
              <a:t>수업진행계획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82575"/>
            <a:ext cx="8893175" cy="503238"/>
            <a:chOff x="158" y="119"/>
            <a:chExt cx="5444" cy="317"/>
          </a:xfrm>
        </p:grpSpPr>
        <p:pic>
          <p:nvPicPr>
            <p:cNvPr id="6198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9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6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6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348038" y="2349500"/>
            <a:ext cx="4752975" cy="4032250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258888" y="1557338"/>
            <a:ext cx="6121400" cy="3959225"/>
          </a:xfrm>
          <a:prstGeom prst="rect">
            <a:avLst/>
          </a:prstGeom>
          <a:solidFill>
            <a:srgbClr val="66FF33"/>
          </a:solidFill>
          <a:ln w="317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835150" y="765175"/>
            <a:ext cx="5184775" cy="1008063"/>
          </a:xfrm>
          <a:prstGeom prst="ellipse">
            <a:avLst/>
          </a:prstGeom>
          <a:solidFill>
            <a:srgbClr val="FF66CC"/>
          </a:solidFill>
          <a:ln w="3175" algn="ctr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7272337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수고했어요</a:t>
            </a:r>
            <a:r>
              <a:rPr lang="en-US" altLang="ko-K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^^   </a:t>
            </a:r>
            <a:r>
              <a:rPr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끝</a:t>
            </a:r>
            <a:r>
              <a:rPr lang="en-US" altLang="ko-K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~~~!</a:t>
            </a:r>
          </a:p>
        </p:txBody>
      </p:sp>
      <p:pic>
        <p:nvPicPr>
          <p:cNvPr id="39942" name="Picture 5" descr="배구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68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49139" r="41096" b="8189"/>
          <a:stretch>
            <a:fillRect/>
          </a:stretch>
        </p:blipFill>
        <p:spPr bwMode="auto">
          <a:xfrm>
            <a:off x="0" y="1700213"/>
            <a:ext cx="41402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284663" y="1989138"/>
            <a:ext cx="4608512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ko-KR" sz="4800" b="1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ko-KR" altLang="en-US" sz="4800" b="1" dirty="0">
                <a:solidFill>
                  <a:schemeClr val="accent2"/>
                </a:solidFill>
                <a:effectLst/>
              </a:rPr>
              <a:t>제</a:t>
            </a:r>
            <a:r>
              <a:rPr lang="en-US" altLang="ko-KR" sz="4800" b="1" dirty="0">
                <a:solidFill>
                  <a:schemeClr val="accent2"/>
                </a:solidFill>
                <a:effectLst/>
              </a:rPr>
              <a:t>1</a:t>
            </a:r>
            <a:r>
              <a:rPr lang="ko-KR" altLang="en-US" sz="4800" b="1" dirty="0">
                <a:solidFill>
                  <a:schemeClr val="accent2"/>
                </a:solidFill>
                <a:effectLst/>
              </a:rPr>
              <a:t>장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ko-KR" altLang="en-US" sz="4800" b="1" dirty="0" smtClean="0">
                <a:solidFill>
                  <a:schemeClr val="accent2"/>
                </a:solidFill>
                <a:effectLst/>
              </a:rPr>
              <a:t>스포츠마케팅의 </a:t>
            </a:r>
            <a:r>
              <a:rPr lang="ko-KR" altLang="en-US" sz="4800" b="1" dirty="0">
                <a:solidFill>
                  <a:schemeClr val="accent2"/>
                </a:solidFill>
                <a:effectLst/>
              </a:rPr>
              <a:t>이해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7173" name="Picture 9" descr="상명대로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6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6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6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폭발 2 6"/>
          <p:cNvSpPr/>
          <p:nvPr/>
        </p:nvSpPr>
        <p:spPr bwMode="auto">
          <a:xfrm>
            <a:off x="5435600" y="4292600"/>
            <a:ext cx="1512888" cy="892175"/>
          </a:xfrm>
          <a:prstGeom prst="irregularSeal2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8206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188" y="1052513"/>
            <a:ext cx="3097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1). </a:t>
            </a:r>
            <a:r>
              <a:rPr lang="ko-KR" altLang="en-US" sz="2400" dirty="0"/>
              <a:t>스포츠의 의미와 정의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11188" y="1557338"/>
            <a:ext cx="7848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</a:t>
            </a:r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넓은 의미 </a:t>
            </a:r>
            <a:r>
              <a:rPr lang="en-US" altLang="ko-KR" sz="18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800">
                <a:effectLst/>
                <a:latin typeface="휴먼모음T" pitchFamily="18" charset="-127"/>
                <a:ea typeface="휴먼모음T" pitchFamily="18" charset="-127"/>
              </a:rPr>
              <a:t>신체활동의 복합체 </a:t>
            </a:r>
            <a:endParaRPr lang="en-US" altLang="ko-KR" sz="18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놀이나 게임보다는 정형화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규칙화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물질화 되어 있고 인간의 모든 행위가 동원된 신체활동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198" name="직사각형 1"/>
          <p:cNvSpPr>
            <a:spLocks noChangeArrowheads="1"/>
          </p:cNvSpPr>
          <p:nvPr/>
        </p:nvSpPr>
        <p:spPr bwMode="auto">
          <a:xfrm>
            <a:off x="611188" y="2781300"/>
            <a:ext cx="792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 스포츠는 인간 활동 가운데 정신적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정서적 활동이나 신체기능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신체기량 또는 신체발현을 포함하는 활동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sz="16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199" name="직사각형 20"/>
          <p:cNvSpPr>
            <a:spLocks noChangeArrowheads="1"/>
          </p:cNvSpPr>
          <p:nvPr/>
        </p:nvSpPr>
        <p:spPr bwMode="auto">
          <a:xfrm>
            <a:off x="684213" y="3848100"/>
            <a:ext cx="7920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 스포츠의 어원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Portre(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라틴어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물건을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운반한다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)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프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)De(s) Port=disport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로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발전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To amuse oneself </a:t>
            </a: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To case from labour                            Sport       </a:t>
            </a: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To carry away from work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sz="16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오른쪽 중괄호 3"/>
          <p:cNvSpPr/>
          <p:nvPr/>
        </p:nvSpPr>
        <p:spPr bwMode="auto">
          <a:xfrm>
            <a:off x="3348038" y="4437063"/>
            <a:ext cx="1800225" cy="747712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sp>
        <p:nvSpPr>
          <p:cNvPr id="12" name="아래쪽 화살표 11"/>
          <p:cNvSpPr/>
          <p:nvPr/>
        </p:nvSpPr>
        <p:spPr bwMode="auto">
          <a:xfrm>
            <a:off x="3132138" y="2276475"/>
            <a:ext cx="1620837" cy="288925"/>
          </a:xfrm>
          <a:prstGeom prst="downArrow">
            <a:avLst/>
          </a:prstGeom>
          <a:solidFill>
            <a:srgbClr val="FF3300"/>
          </a:solidFill>
          <a:ln w="31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ko-KR" altLang="en-US"/>
          </a:p>
        </p:txBody>
      </p:sp>
      <p:pic>
        <p:nvPicPr>
          <p:cNvPr id="8202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5373688"/>
            <a:ext cx="17176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그림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373688"/>
            <a:ext cx="1981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그림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838" y="5376863"/>
            <a:ext cx="17462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그림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9900" y="5376863"/>
            <a:ext cx="18557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9225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188" y="1052513"/>
            <a:ext cx="3097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1). </a:t>
            </a:r>
            <a:r>
              <a:rPr lang="ko-KR" altLang="en-US" sz="2400" dirty="0"/>
              <a:t>스포츠의 의미와 정의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611188" y="1557338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● </a:t>
            </a:r>
            <a:r>
              <a:rPr lang="en-US" altLang="ko-KR" sz="18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Sport &amp; Sports </a:t>
            </a:r>
            <a:r>
              <a:rPr lang="ko-KR" altLang="en-US" sz="1800">
                <a:solidFill>
                  <a:schemeClr val="accent2"/>
                </a:solidFill>
                <a:effectLst/>
                <a:latin typeface="휴먼모음T" pitchFamily="18" charset="-127"/>
                <a:ea typeface="휴먼모음T" pitchFamily="18" charset="-127"/>
              </a:rPr>
              <a:t>의 차이</a:t>
            </a:r>
            <a:endParaRPr lang="en-US" altLang="ko-KR" sz="1600">
              <a:solidFill>
                <a:schemeClr val="accent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1" name="직사각형 1"/>
          <p:cNvSpPr>
            <a:spLocks noChangeArrowheads="1"/>
          </p:cNvSpPr>
          <p:nvPr/>
        </p:nvSpPr>
        <p:spPr bwMode="auto">
          <a:xfrm>
            <a:off x="611188" y="2133600"/>
            <a:ext cx="81375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Sport 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스포츠를 대표하는 명사의 개념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피트니스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레크리에이션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스포츠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또는 레저와 관련된 재화와 서비스를 포함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스포츠 전체를 대표하는 개념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●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Sports :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한 사람이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하는 활동이 아니라 복수가 되어 상대가 있거나 경쟁성이 있는 스포츠를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 의미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신체활동이 보다 세분화 되고 전문화되어 경쟁성이 있는 스포츠</a:t>
            </a:r>
            <a:endParaRPr lang="en-US" altLang="ko-KR" sz="1600">
              <a:effectLst/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    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축구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농구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배구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골프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테니스 등 스포츠종목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>
                <a:effectLst/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sz="1600"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9222" name="그림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652963"/>
            <a:ext cx="22320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그림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652963"/>
            <a:ext cx="2016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그림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52963"/>
            <a:ext cx="22336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42350" cy="503237"/>
            <a:chOff x="158" y="119"/>
            <a:chExt cx="5444" cy="317"/>
          </a:xfrm>
        </p:grpSpPr>
        <p:pic>
          <p:nvPicPr>
            <p:cNvPr id="10250" name="Picture 9" descr="상명대로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19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793" y="11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1.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SPORTS </a:t>
              </a:r>
              <a:r>
                <a:rPr lang="x-none" altLang="ko-KR" sz="1800" b="1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MARKETING</a:t>
              </a:r>
              <a:r>
                <a:rPr lang="ko" altLang="en-US" sz="1800" b="1" dirty="0" smtClean="0">
                  <a:effectLst/>
                  <a:latin typeface="HY견고딕" panose="02030600000101010101" pitchFamily="18" charset="-127"/>
                  <a:ea typeface="HY견고딕" panose="02030600000101010101" pitchFamily="18" charset="-127"/>
                </a:rPr>
                <a:t>의 이해</a:t>
              </a:r>
              <a:endParaRPr lang="en-US" altLang="ko-KR" sz="1800" b="1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158" y="436"/>
              <a:ext cx="544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188" y="1052513"/>
            <a:ext cx="3097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1). </a:t>
            </a:r>
            <a:r>
              <a:rPr lang="ko-KR" altLang="en-US" sz="2400" dirty="0"/>
              <a:t>스포츠의 의미와 정의</a:t>
            </a:r>
          </a:p>
        </p:txBody>
      </p:sp>
      <p:pic>
        <p:nvPicPr>
          <p:cNvPr id="1024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1916113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그림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25" y="45085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그림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2813" y="1916113"/>
            <a:ext cx="2343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그림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6950" y="4508500"/>
            <a:ext cx="22590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그림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1282700"/>
            <a:ext cx="22161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그림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4005263"/>
            <a:ext cx="20732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얕은샘물M" pitchFamily="18" charset="-127"/>
            <a:ea typeface="HY얕은샘물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얕은샘물M" pitchFamily="18" charset="-127"/>
            <a:ea typeface="HY얕은샘물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3815</Words>
  <Application>Microsoft Office PowerPoint</Application>
  <PresentationFormat>화면 슬라이드 쇼(4:3)</PresentationFormat>
  <Paragraphs>803</Paragraphs>
  <Slides>50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우리집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이준원</dc:creator>
  <cp:lastModifiedBy>Administrator</cp:lastModifiedBy>
  <cp:revision>60</cp:revision>
  <dcterms:created xsi:type="dcterms:W3CDTF">2002-08-30T15:16:04Z</dcterms:created>
  <dcterms:modified xsi:type="dcterms:W3CDTF">2017-09-06T06:05:35Z</dcterms:modified>
</cp:coreProperties>
</file>